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2" r:id="rId6"/>
    <p:sldId id="260"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9" autoAdjust="0"/>
    <p:restoredTop sz="93065" autoAdjust="0"/>
  </p:normalViewPr>
  <p:slideViewPr>
    <p:cSldViewPr snapToGrid="0">
      <p:cViewPr varScale="1">
        <p:scale>
          <a:sx n="49" d="100"/>
          <a:sy n="49" d="100"/>
        </p:scale>
        <p:origin x="4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5/4/2020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ideo" Target="https://www.youtube.com/embed/4ESxma87Vjk"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prezi.com/1ghcmupqcalz/to-sleep/?auth_key=04d2ea98467a545f6fafc3e9deae4e0ac1b994c2"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pxhere.com/en/photo/617415"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openclipart.org/detail/221448/achievement"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openclipart.org/detail/221448/achievement"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openclipart.org/detail/221448/achievement"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openclipart.org/detail/50431/hotel-icon-has-gym"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3D3CB-DDD4-4D96-8975-EBAB1DE84CF5}"/>
              </a:ext>
            </a:extLst>
          </p:cNvPr>
          <p:cNvSpPr>
            <a:spLocks noGrp="1"/>
          </p:cNvSpPr>
          <p:nvPr>
            <p:ph type="ctrTitle"/>
          </p:nvPr>
        </p:nvSpPr>
        <p:spPr/>
        <p:txBody>
          <a:bodyPr/>
          <a:lstStyle/>
          <a:p>
            <a:r>
              <a:rPr lang="en-US" dirty="0"/>
              <a:t>Overcoming Anxiety</a:t>
            </a:r>
          </a:p>
        </p:txBody>
      </p:sp>
      <p:sp>
        <p:nvSpPr>
          <p:cNvPr id="3" name="Subtitle 2">
            <a:extLst>
              <a:ext uri="{FF2B5EF4-FFF2-40B4-BE49-F238E27FC236}">
                <a16:creationId xmlns:a16="http://schemas.microsoft.com/office/drawing/2014/main" id="{7E2790F0-AF2D-49CA-9CC9-1DBC76B3CBC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26045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FF749-F750-4745-94C4-3EEDF4B782C1}"/>
              </a:ext>
            </a:extLst>
          </p:cNvPr>
          <p:cNvSpPr>
            <a:spLocks noGrp="1"/>
          </p:cNvSpPr>
          <p:nvPr>
            <p:ph type="title"/>
          </p:nvPr>
        </p:nvSpPr>
        <p:spPr/>
        <p:txBody>
          <a:bodyPr/>
          <a:lstStyle/>
          <a:p>
            <a:r>
              <a:rPr lang="en-US" dirty="0"/>
              <a:t>Eat Right!</a:t>
            </a:r>
          </a:p>
        </p:txBody>
      </p:sp>
      <p:sp>
        <p:nvSpPr>
          <p:cNvPr id="3" name="Content Placeholder 2">
            <a:extLst>
              <a:ext uri="{FF2B5EF4-FFF2-40B4-BE49-F238E27FC236}">
                <a16:creationId xmlns:a16="http://schemas.microsoft.com/office/drawing/2014/main" id="{22AE6D94-AA6D-401A-921F-E9D7D7968864}"/>
              </a:ext>
            </a:extLst>
          </p:cNvPr>
          <p:cNvSpPr>
            <a:spLocks noGrp="1"/>
          </p:cNvSpPr>
          <p:nvPr>
            <p:ph idx="1"/>
          </p:nvPr>
        </p:nvSpPr>
        <p:spPr/>
        <p:txBody>
          <a:bodyPr>
            <a:normAutofit/>
          </a:bodyPr>
          <a:lstStyle/>
          <a:p>
            <a:r>
              <a:rPr lang="en-US" sz="2400" dirty="0"/>
              <a:t>Avoid fatty, sugary and processed foods. Include foods in your diet that are rich in omega-3 fatty acids and B vitamins. </a:t>
            </a:r>
          </a:p>
        </p:txBody>
      </p:sp>
    </p:spTree>
    <p:extLst>
      <p:ext uri="{BB962C8B-B14F-4D97-AF65-F5344CB8AC3E}">
        <p14:creationId xmlns:p14="http://schemas.microsoft.com/office/powerpoint/2010/main" val="235292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298CE-C977-4C1B-B2C3-77CD7BB7CEBA}"/>
              </a:ext>
            </a:extLst>
          </p:cNvPr>
          <p:cNvSpPr>
            <a:spLocks noGrp="1"/>
          </p:cNvSpPr>
          <p:nvPr>
            <p:ph type="title"/>
          </p:nvPr>
        </p:nvSpPr>
        <p:spPr/>
        <p:txBody>
          <a:bodyPr/>
          <a:lstStyle/>
          <a:p>
            <a:r>
              <a:rPr lang="en-US" dirty="0"/>
              <a:t>Avoid Alcohol</a:t>
            </a:r>
          </a:p>
        </p:txBody>
      </p:sp>
      <p:sp>
        <p:nvSpPr>
          <p:cNvPr id="3" name="Content Placeholder 2">
            <a:extLst>
              <a:ext uri="{FF2B5EF4-FFF2-40B4-BE49-F238E27FC236}">
                <a16:creationId xmlns:a16="http://schemas.microsoft.com/office/drawing/2014/main" id="{89F87559-8C1A-4093-B59A-9346C2935CE4}"/>
              </a:ext>
            </a:extLst>
          </p:cNvPr>
          <p:cNvSpPr>
            <a:spLocks noGrp="1"/>
          </p:cNvSpPr>
          <p:nvPr>
            <p:ph idx="1"/>
          </p:nvPr>
        </p:nvSpPr>
        <p:spPr/>
        <p:txBody>
          <a:bodyPr>
            <a:normAutofit/>
          </a:bodyPr>
          <a:lstStyle/>
          <a:p>
            <a:r>
              <a:rPr lang="en-US" sz="2400" dirty="0"/>
              <a:t>Alcohol and other sedatives can actually make anxiety worse!</a:t>
            </a:r>
          </a:p>
        </p:txBody>
      </p:sp>
    </p:spTree>
    <p:extLst>
      <p:ext uri="{BB962C8B-B14F-4D97-AF65-F5344CB8AC3E}">
        <p14:creationId xmlns:p14="http://schemas.microsoft.com/office/powerpoint/2010/main" val="1699328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BBBDC-CFDE-4667-A724-8216670A11BF}"/>
              </a:ext>
            </a:extLst>
          </p:cNvPr>
          <p:cNvSpPr>
            <a:spLocks noGrp="1"/>
          </p:cNvSpPr>
          <p:nvPr>
            <p:ph type="title"/>
          </p:nvPr>
        </p:nvSpPr>
        <p:spPr/>
        <p:txBody>
          <a:bodyPr/>
          <a:lstStyle/>
          <a:p>
            <a:r>
              <a:rPr lang="en-US" dirty="0"/>
              <a:t>Use Relaxation Techniques</a:t>
            </a:r>
          </a:p>
        </p:txBody>
      </p:sp>
      <p:sp>
        <p:nvSpPr>
          <p:cNvPr id="3" name="Content Placeholder 2">
            <a:extLst>
              <a:ext uri="{FF2B5EF4-FFF2-40B4-BE49-F238E27FC236}">
                <a16:creationId xmlns:a16="http://schemas.microsoft.com/office/drawing/2014/main" id="{174D1174-B230-402D-A6DF-5F6E42D805DB}"/>
              </a:ext>
            </a:extLst>
          </p:cNvPr>
          <p:cNvSpPr>
            <a:spLocks noGrp="1"/>
          </p:cNvSpPr>
          <p:nvPr>
            <p:ph idx="1"/>
          </p:nvPr>
        </p:nvSpPr>
        <p:spPr/>
        <p:txBody>
          <a:bodyPr>
            <a:normAutofit/>
          </a:bodyPr>
          <a:lstStyle/>
          <a:p>
            <a:r>
              <a:rPr lang="en-US" sz="2400" dirty="0"/>
              <a:t>Visualization techniques, meditation, and yoga are great examples of relaxation techniques that can ease anxiety.</a:t>
            </a:r>
          </a:p>
        </p:txBody>
      </p:sp>
    </p:spTree>
    <p:extLst>
      <p:ext uri="{BB962C8B-B14F-4D97-AF65-F5344CB8AC3E}">
        <p14:creationId xmlns:p14="http://schemas.microsoft.com/office/powerpoint/2010/main" val="3798586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BB8F0-FDC7-4B29-B7A8-7CD678CFBC58}"/>
              </a:ext>
            </a:extLst>
          </p:cNvPr>
          <p:cNvSpPr>
            <a:spLocks noGrp="1"/>
          </p:cNvSpPr>
          <p:nvPr>
            <p:ph type="title"/>
          </p:nvPr>
        </p:nvSpPr>
        <p:spPr/>
        <p:txBody>
          <a:bodyPr/>
          <a:lstStyle/>
          <a:p>
            <a:r>
              <a:rPr lang="en-US" dirty="0"/>
              <a:t>Try this short guided meditation</a:t>
            </a:r>
          </a:p>
        </p:txBody>
      </p:sp>
      <p:pic>
        <p:nvPicPr>
          <p:cNvPr id="4" name="Online Media 3" title="Mirror of the Mind - manifestation technique">
            <a:hlinkClick r:id="" action="ppaction://media"/>
            <a:extLst>
              <a:ext uri="{FF2B5EF4-FFF2-40B4-BE49-F238E27FC236}">
                <a16:creationId xmlns:a16="http://schemas.microsoft.com/office/drawing/2014/main" id="{70712A78-761C-4E51-AE44-CB5F9D2D18CA}"/>
              </a:ext>
            </a:extLst>
          </p:cNvPr>
          <p:cNvPicPr>
            <a:picLocks noGrp="1" noRot="1" noChangeAspect="1"/>
          </p:cNvPicPr>
          <p:nvPr>
            <p:ph idx="1"/>
            <a:videoFile r:link="rId1"/>
          </p:nvPr>
        </p:nvPicPr>
        <p:blipFill>
          <a:blip r:embed="rId3"/>
          <a:stretch>
            <a:fillRect/>
          </a:stretch>
        </p:blipFill>
        <p:spPr>
          <a:xfrm>
            <a:off x="2573911" y="2197768"/>
            <a:ext cx="6760857" cy="3802982"/>
          </a:xfrm>
          <a:prstGeom prst="rect">
            <a:avLst/>
          </a:prstGeom>
        </p:spPr>
      </p:pic>
    </p:spTree>
    <p:extLst>
      <p:ext uri="{BB962C8B-B14F-4D97-AF65-F5344CB8AC3E}">
        <p14:creationId xmlns:p14="http://schemas.microsoft.com/office/powerpoint/2010/main" val="792956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27A4B-7660-4667-91BF-22E326D3DF85}"/>
              </a:ext>
            </a:extLst>
          </p:cNvPr>
          <p:cNvSpPr>
            <a:spLocks noGrp="1"/>
          </p:cNvSpPr>
          <p:nvPr>
            <p:ph type="title"/>
          </p:nvPr>
        </p:nvSpPr>
        <p:spPr/>
        <p:txBody>
          <a:bodyPr/>
          <a:lstStyle/>
          <a:p>
            <a:r>
              <a:rPr lang="en-US" dirty="0"/>
              <a:t>Get some </a:t>
            </a:r>
            <a:r>
              <a:rPr lang="en-US" dirty="0" err="1"/>
              <a:t>ZZZZzzzs</a:t>
            </a:r>
            <a:endParaRPr lang="en-US" dirty="0"/>
          </a:p>
        </p:txBody>
      </p:sp>
      <p:sp>
        <p:nvSpPr>
          <p:cNvPr id="3" name="Content Placeholder 2">
            <a:extLst>
              <a:ext uri="{FF2B5EF4-FFF2-40B4-BE49-F238E27FC236}">
                <a16:creationId xmlns:a16="http://schemas.microsoft.com/office/drawing/2014/main" id="{341F01B9-9AF2-44D6-BDB9-4AFEE7761C96}"/>
              </a:ext>
            </a:extLst>
          </p:cNvPr>
          <p:cNvSpPr>
            <a:spLocks noGrp="1"/>
          </p:cNvSpPr>
          <p:nvPr>
            <p:ph idx="1"/>
          </p:nvPr>
        </p:nvSpPr>
        <p:spPr/>
        <p:txBody>
          <a:bodyPr>
            <a:normAutofit/>
          </a:bodyPr>
          <a:lstStyle/>
          <a:p>
            <a:r>
              <a:rPr lang="en-US" sz="2400" dirty="0"/>
              <a:t>Sleep is vital to your everyday functioning. If you aren’t sleeping well, take a look at our sleep Prezi. It contains great tips to help get you to sleep.</a:t>
            </a:r>
          </a:p>
        </p:txBody>
      </p:sp>
    </p:spTree>
    <p:extLst>
      <p:ext uri="{BB962C8B-B14F-4D97-AF65-F5344CB8AC3E}">
        <p14:creationId xmlns:p14="http://schemas.microsoft.com/office/powerpoint/2010/main" val="678833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76268-CC94-40DB-ACB6-82BB0F3AB541}"/>
              </a:ext>
            </a:extLst>
          </p:cNvPr>
          <p:cNvSpPr>
            <a:spLocks noGrp="1"/>
          </p:cNvSpPr>
          <p:nvPr>
            <p:ph type="title"/>
          </p:nvPr>
        </p:nvSpPr>
        <p:spPr/>
        <p:txBody>
          <a:bodyPr/>
          <a:lstStyle/>
          <a:p>
            <a:r>
              <a:rPr lang="en-US" dirty="0"/>
              <a:t>Click this link to see “To Sleep” Prezi</a:t>
            </a:r>
          </a:p>
        </p:txBody>
      </p:sp>
      <p:sp>
        <p:nvSpPr>
          <p:cNvPr id="3" name="Content Placeholder 2">
            <a:extLst>
              <a:ext uri="{FF2B5EF4-FFF2-40B4-BE49-F238E27FC236}">
                <a16:creationId xmlns:a16="http://schemas.microsoft.com/office/drawing/2014/main" id="{0E3F8480-8CA7-4F7D-94EF-92C49FE3E426}"/>
              </a:ext>
            </a:extLst>
          </p:cNvPr>
          <p:cNvSpPr>
            <a:spLocks noGrp="1"/>
          </p:cNvSpPr>
          <p:nvPr>
            <p:ph idx="1"/>
          </p:nvPr>
        </p:nvSpPr>
        <p:spPr/>
        <p:txBody>
          <a:bodyPr/>
          <a:lstStyle/>
          <a:p>
            <a:r>
              <a:rPr lang="en-US" sz="2400" dirty="0">
                <a:hlinkClick r:id="rId2"/>
              </a:rPr>
              <a:t>https://prezi.com/1ghcmupqcalz/to-sleep/?auth_key=04d2ea98467a545f6fafc3e9deae4e0ac1b994c2</a:t>
            </a:r>
            <a:br>
              <a:rPr lang="en-US" sz="2400" dirty="0"/>
            </a:br>
            <a:br>
              <a:rPr lang="en-US" dirty="0"/>
            </a:br>
            <a:endParaRPr lang="en-US" dirty="0"/>
          </a:p>
        </p:txBody>
      </p:sp>
    </p:spTree>
    <p:extLst>
      <p:ext uri="{BB962C8B-B14F-4D97-AF65-F5344CB8AC3E}">
        <p14:creationId xmlns:p14="http://schemas.microsoft.com/office/powerpoint/2010/main" val="20853025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BEF76-7D38-419A-AE17-7088E067FFE9}"/>
              </a:ext>
            </a:extLst>
          </p:cNvPr>
          <p:cNvSpPr>
            <a:spLocks noGrp="1"/>
          </p:cNvSpPr>
          <p:nvPr>
            <p:ph type="title"/>
          </p:nvPr>
        </p:nvSpPr>
        <p:spPr/>
        <p:txBody>
          <a:bodyPr/>
          <a:lstStyle/>
          <a:p>
            <a:r>
              <a:rPr lang="en-US" dirty="0"/>
              <a:t>Keep a Journal</a:t>
            </a:r>
          </a:p>
        </p:txBody>
      </p:sp>
      <p:sp>
        <p:nvSpPr>
          <p:cNvPr id="3" name="Content Placeholder 2">
            <a:extLst>
              <a:ext uri="{FF2B5EF4-FFF2-40B4-BE49-F238E27FC236}">
                <a16:creationId xmlns:a16="http://schemas.microsoft.com/office/drawing/2014/main" id="{C07C7A89-6A83-4A60-A24C-81059F00342F}"/>
              </a:ext>
            </a:extLst>
          </p:cNvPr>
          <p:cNvSpPr>
            <a:spLocks noGrp="1"/>
          </p:cNvSpPr>
          <p:nvPr>
            <p:ph idx="1"/>
          </p:nvPr>
        </p:nvSpPr>
        <p:spPr>
          <a:xfrm>
            <a:off x="2589212" y="2133600"/>
            <a:ext cx="8915400" cy="1507958"/>
          </a:xfrm>
        </p:spPr>
        <p:txBody>
          <a:bodyPr>
            <a:normAutofit/>
          </a:bodyPr>
          <a:lstStyle/>
          <a:p>
            <a:r>
              <a:rPr lang="en-US" sz="2400" dirty="0"/>
              <a:t>Keeping a journal of your life can help you identify what’s causing you stress and what seems to help you feel better.</a:t>
            </a:r>
          </a:p>
        </p:txBody>
      </p:sp>
      <p:pic>
        <p:nvPicPr>
          <p:cNvPr id="5" name="Picture 4" descr="Image of a blank journal. Place inside the journal is a gold pen and beside are white flowers">
            <a:extLst>
              <a:ext uri="{FF2B5EF4-FFF2-40B4-BE49-F238E27FC236}">
                <a16:creationId xmlns:a16="http://schemas.microsoft.com/office/drawing/2014/main" id="{FF1BF2AD-620A-41DF-8A16-2B7AC0FA47F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315200" y="4254126"/>
            <a:ext cx="3755136" cy="2541390"/>
          </a:xfrm>
          <a:prstGeom prst="rect">
            <a:avLst/>
          </a:prstGeom>
        </p:spPr>
      </p:pic>
    </p:spTree>
    <p:extLst>
      <p:ext uri="{BB962C8B-B14F-4D97-AF65-F5344CB8AC3E}">
        <p14:creationId xmlns:p14="http://schemas.microsoft.com/office/powerpoint/2010/main" val="12175562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1A2E8-8ED2-4FBB-BA43-EF9C955913DD}"/>
              </a:ext>
            </a:extLst>
          </p:cNvPr>
          <p:cNvSpPr>
            <a:spLocks noGrp="1"/>
          </p:cNvSpPr>
          <p:nvPr>
            <p:ph type="title"/>
          </p:nvPr>
        </p:nvSpPr>
        <p:spPr/>
        <p:txBody>
          <a:bodyPr/>
          <a:lstStyle/>
          <a:p>
            <a:r>
              <a:rPr lang="en-US" dirty="0"/>
              <a:t>So what do you journal about?</a:t>
            </a:r>
          </a:p>
        </p:txBody>
      </p:sp>
      <p:sp>
        <p:nvSpPr>
          <p:cNvPr id="3" name="Content Placeholder 2">
            <a:extLst>
              <a:ext uri="{FF2B5EF4-FFF2-40B4-BE49-F238E27FC236}">
                <a16:creationId xmlns:a16="http://schemas.microsoft.com/office/drawing/2014/main" id="{25D0DCA0-2102-449C-BD79-9F735BB7FED7}"/>
              </a:ext>
            </a:extLst>
          </p:cNvPr>
          <p:cNvSpPr>
            <a:spLocks noGrp="1"/>
          </p:cNvSpPr>
          <p:nvPr>
            <p:ph idx="1"/>
          </p:nvPr>
        </p:nvSpPr>
        <p:spPr/>
        <p:txBody>
          <a:bodyPr/>
          <a:lstStyle/>
          <a:p>
            <a:r>
              <a:rPr lang="en-US" dirty="0"/>
              <a:t>Anxiety does not only affect your body, it also affects your thoughts and behaviors. Therefore, there are three parts to anxiety: physical symptoms (how your body responds), thoughts (what we say to ourselves), and behaviors (what we do, or our actions).</a:t>
            </a:r>
          </a:p>
          <a:p>
            <a:r>
              <a:rPr lang="en-US" dirty="0"/>
              <a:t>Thoughts – e.g., “I’m going to fail this test!”</a:t>
            </a:r>
          </a:p>
          <a:p>
            <a:r>
              <a:rPr lang="en-US" dirty="0"/>
              <a:t>Physical symptoms – e.g., Stomachache, sweating, hard to breathe.</a:t>
            </a:r>
          </a:p>
          <a:p>
            <a:r>
              <a:rPr lang="en-US" dirty="0"/>
              <a:t>Behaviors – e.g., Make an excuse to get out of the test.</a:t>
            </a:r>
          </a:p>
          <a:p>
            <a:r>
              <a:rPr lang="en-US" dirty="0"/>
              <a:t>Take a note of these three parts of anxiety throughout the day. You may find a certain situation or thought is reoccurring.</a:t>
            </a:r>
          </a:p>
        </p:txBody>
      </p:sp>
    </p:spTree>
    <p:extLst>
      <p:ext uri="{BB962C8B-B14F-4D97-AF65-F5344CB8AC3E}">
        <p14:creationId xmlns:p14="http://schemas.microsoft.com/office/powerpoint/2010/main" val="37042239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1BC4E-EF27-45F7-B008-6DA63A8AB2CF}"/>
              </a:ext>
            </a:extLst>
          </p:cNvPr>
          <p:cNvSpPr>
            <a:spLocks noGrp="1"/>
          </p:cNvSpPr>
          <p:nvPr>
            <p:ph type="title"/>
          </p:nvPr>
        </p:nvSpPr>
        <p:spPr/>
        <p:txBody>
          <a:bodyPr/>
          <a:lstStyle/>
          <a:p>
            <a:r>
              <a:rPr lang="en-US" dirty="0"/>
              <a:t>Prioritize Your Life</a:t>
            </a:r>
          </a:p>
        </p:txBody>
      </p:sp>
      <p:sp>
        <p:nvSpPr>
          <p:cNvPr id="3" name="Content Placeholder 2">
            <a:extLst>
              <a:ext uri="{FF2B5EF4-FFF2-40B4-BE49-F238E27FC236}">
                <a16:creationId xmlns:a16="http://schemas.microsoft.com/office/drawing/2014/main" id="{0F19D44C-953F-41F9-97D1-DA2D2436EC57}"/>
              </a:ext>
            </a:extLst>
          </p:cNvPr>
          <p:cNvSpPr>
            <a:spLocks noGrp="1"/>
          </p:cNvSpPr>
          <p:nvPr>
            <p:ph idx="1"/>
          </p:nvPr>
        </p:nvSpPr>
        <p:spPr/>
        <p:txBody>
          <a:bodyPr/>
          <a:lstStyle/>
          <a:p>
            <a:r>
              <a:rPr lang="en-US" dirty="0"/>
              <a:t>You can reduce anxiety by carefully managing your time and energy. Organize your life in a way you can dedicate time and energy to things that make you less anxious.</a:t>
            </a:r>
          </a:p>
        </p:txBody>
      </p:sp>
    </p:spTree>
    <p:extLst>
      <p:ext uri="{BB962C8B-B14F-4D97-AF65-F5344CB8AC3E}">
        <p14:creationId xmlns:p14="http://schemas.microsoft.com/office/powerpoint/2010/main" val="9377259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6F619-80AC-46AE-88E6-C5D478AE2671}"/>
              </a:ext>
            </a:extLst>
          </p:cNvPr>
          <p:cNvSpPr>
            <a:spLocks noGrp="1"/>
          </p:cNvSpPr>
          <p:nvPr>
            <p:ph type="title"/>
          </p:nvPr>
        </p:nvSpPr>
        <p:spPr/>
        <p:txBody>
          <a:bodyPr/>
          <a:lstStyle/>
          <a:p>
            <a:r>
              <a:rPr lang="en-US" dirty="0"/>
              <a:t>What are your resources?</a:t>
            </a:r>
          </a:p>
        </p:txBody>
      </p:sp>
      <p:sp>
        <p:nvSpPr>
          <p:cNvPr id="3" name="Content Placeholder 2">
            <a:extLst>
              <a:ext uri="{FF2B5EF4-FFF2-40B4-BE49-F238E27FC236}">
                <a16:creationId xmlns:a16="http://schemas.microsoft.com/office/drawing/2014/main" id="{701E095E-E24D-4B2D-89C7-5614DF188B41}"/>
              </a:ext>
            </a:extLst>
          </p:cNvPr>
          <p:cNvSpPr>
            <a:spLocks noGrp="1"/>
          </p:cNvSpPr>
          <p:nvPr>
            <p:ph idx="1"/>
          </p:nvPr>
        </p:nvSpPr>
        <p:spPr/>
        <p:txBody>
          <a:bodyPr>
            <a:normAutofit/>
          </a:bodyPr>
          <a:lstStyle/>
          <a:p>
            <a:r>
              <a:rPr lang="en-US" sz="2400" dirty="0"/>
              <a:t>Obstacle 3</a:t>
            </a:r>
          </a:p>
        </p:txBody>
      </p:sp>
      <p:pic>
        <p:nvPicPr>
          <p:cNvPr id="5" name="Picture 4" descr="Image of a man jumping over a blue mountain that reads &quot;obstacle&quot;&#10;&#10;">
            <a:extLst>
              <a:ext uri="{FF2B5EF4-FFF2-40B4-BE49-F238E27FC236}">
                <a16:creationId xmlns:a16="http://schemas.microsoft.com/office/drawing/2014/main" id="{8461F9E0-C0AF-4834-A998-53435A50939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165558" y="2437070"/>
            <a:ext cx="4146882" cy="4420930"/>
          </a:xfrm>
          <a:prstGeom prst="rect">
            <a:avLst/>
          </a:prstGeom>
        </p:spPr>
      </p:pic>
    </p:spTree>
    <p:extLst>
      <p:ext uri="{BB962C8B-B14F-4D97-AF65-F5344CB8AC3E}">
        <p14:creationId xmlns:p14="http://schemas.microsoft.com/office/powerpoint/2010/main" val="2450148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9B08E-4D64-445E-9BB3-6790E6E29730}"/>
              </a:ext>
            </a:extLst>
          </p:cNvPr>
          <p:cNvSpPr>
            <a:spLocks noGrp="1"/>
          </p:cNvSpPr>
          <p:nvPr>
            <p:ph type="title"/>
          </p:nvPr>
        </p:nvSpPr>
        <p:spPr/>
        <p:txBody>
          <a:bodyPr/>
          <a:lstStyle/>
          <a:p>
            <a:r>
              <a:rPr lang="en-US" dirty="0"/>
              <a:t>Overcome Anxiety</a:t>
            </a:r>
          </a:p>
        </p:txBody>
      </p:sp>
      <p:sp>
        <p:nvSpPr>
          <p:cNvPr id="3" name="Content Placeholder 2">
            <a:extLst>
              <a:ext uri="{FF2B5EF4-FFF2-40B4-BE49-F238E27FC236}">
                <a16:creationId xmlns:a16="http://schemas.microsoft.com/office/drawing/2014/main" id="{E399DB49-0967-472B-A153-A39878AD1B41}"/>
              </a:ext>
            </a:extLst>
          </p:cNvPr>
          <p:cNvSpPr>
            <a:spLocks noGrp="1"/>
          </p:cNvSpPr>
          <p:nvPr>
            <p:ph idx="1"/>
          </p:nvPr>
        </p:nvSpPr>
        <p:spPr/>
        <p:txBody>
          <a:bodyPr>
            <a:normAutofit/>
          </a:bodyPr>
          <a:lstStyle/>
          <a:p>
            <a:pPr marL="0" indent="0">
              <a:buNone/>
            </a:pPr>
            <a:r>
              <a:rPr lang="en-US" sz="2200" dirty="0"/>
              <a:t>College can be a stressful place. It’s natural to feel some anxiety juggling the many demands, but what can you do to reduce your anxiety and when do you get some help to do it?</a:t>
            </a:r>
          </a:p>
        </p:txBody>
      </p:sp>
    </p:spTree>
    <p:extLst>
      <p:ext uri="{BB962C8B-B14F-4D97-AF65-F5344CB8AC3E}">
        <p14:creationId xmlns:p14="http://schemas.microsoft.com/office/powerpoint/2010/main" val="25581036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AB742-DE85-4037-9548-0B8EFF9E36CF}"/>
              </a:ext>
            </a:extLst>
          </p:cNvPr>
          <p:cNvSpPr>
            <a:spLocks noGrp="1"/>
          </p:cNvSpPr>
          <p:nvPr>
            <p:ph type="title"/>
          </p:nvPr>
        </p:nvSpPr>
        <p:spPr/>
        <p:txBody>
          <a:bodyPr/>
          <a:lstStyle/>
          <a:p>
            <a:r>
              <a:rPr lang="en-US" dirty="0"/>
              <a:t>Resources on Campus and Beyond</a:t>
            </a:r>
          </a:p>
        </p:txBody>
      </p:sp>
      <p:sp>
        <p:nvSpPr>
          <p:cNvPr id="3" name="Content Placeholder 2">
            <a:extLst>
              <a:ext uri="{FF2B5EF4-FFF2-40B4-BE49-F238E27FC236}">
                <a16:creationId xmlns:a16="http://schemas.microsoft.com/office/drawing/2014/main" id="{2F26C787-7D7D-496C-A207-B136052A4805}"/>
              </a:ext>
            </a:extLst>
          </p:cNvPr>
          <p:cNvSpPr>
            <a:spLocks noGrp="1"/>
          </p:cNvSpPr>
          <p:nvPr>
            <p:ph idx="1"/>
          </p:nvPr>
        </p:nvSpPr>
        <p:spPr/>
        <p:txBody>
          <a:bodyPr/>
          <a:lstStyle/>
          <a:p>
            <a:r>
              <a:rPr lang="en-US" dirty="0"/>
              <a:t>Your own campus offers a wide variety of services. The Counseling and Psychological Services team (CAPS) at HSU facilitates many different groups and individual counseling. </a:t>
            </a:r>
          </a:p>
          <a:p>
            <a:r>
              <a:rPr lang="en-US" dirty="0"/>
              <a:t>Check out their current schedule:</a:t>
            </a:r>
            <a:br>
              <a:rPr lang="en-US" dirty="0"/>
            </a:br>
            <a:endParaRPr lang="en-US" dirty="0"/>
          </a:p>
          <a:p>
            <a:r>
              <a:rPr lang="en-US" dirty="0"/>
              <a:t>You can also check out the Anxiety and Depression Association of America (ADAA). This link sends you straight to their college page:</a:t>
            </a:r>
            <a:br>
              <a:rPr lang="en-US" dirty="0"/>
            </a:br>
            <a:endParaRPr lang="en-US" dirty="0"/>
          </a:p>
          <a:p>
            <a:r>
              <a:rPr lang="en-US" dirty="0"/>
              <a:t>This link is also from ADAA. It has dozens of videos of people sharing their stories about anxiety:</a:t>
            </a:r>
          </a:p>
        </p:txBody>
      </p:sp>
    </p:spTree>
    <p:extLst>
      <p:ext uri="{BB962C8B-B14F-4D97-AF65-F5344CB8AC3E}">
        <p14:creationId xmlns:p14="http://schemas.microsoft.com/office/powerpoint/2010/main" val="38353026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1D239-43CB-49D9-9E67-6326E7F0A6AE}"/>
              </a:ext>
            </a:extLst>
          </p:cNvPr>
          <p:cNvSpPr>
            <a:spLocks noGrp="1"/>
          </p:cNvSpPr>
          <p:nvPr>
            <p:ph type="title"/>
          </p:nvPr>
        </p:nvSpPr>
        <p:spPr/>
        <p:txBody>
          <a:bodyPr/>
          <a:lstStyle/>
          <a:p>
            <a:r>
              <a:rPr lang="en-US" dirty="0"/>
              <a:t>Goal</a:t>
            </a:r>
          </a:p>
        </p:txBody>
      </p:sp>
      <p:sp>
        <p:nvSpPr>
          <p:cNvPr id="3" name="Content Placeholder 2">
            <a:extLst>
              <a:ext uri="{FF2B5EF4-FFF2-40B4-BE49-F238E27FC236}">
                <a16:creationId xmlns:a16="http://schemas.microsoft.com/office/drawing/2014/main" id="{D4F144D4-7D70-4C1F-981F-B2F37E95FFBD}"/>
              </a:ext>
            </a:extLst>
          </p:cNvPr>
          <p:cNvSpPr>
            <a:spLocks noGrp="1"/>
          </p:cNvSpPr>
          <p:nvPr>
            <p:ph idx="1"/>
          </p:nvPr>
        </p:nvSpPr>
        <p:spPr/>
        <p:txBody>
          <a:bodyPr>
            <a:normAutofit/>
          </a:bodyPr>
          <a:lstStyle/>
          <a:p>
            <a:r>
              <a:rPr lang="en-US" sz="2400" dirty="0"/>
              <a:t>Living a life free from significant and persistent anxiety.</a:t>
            </a:r>
          </a:p>
          <a:p>
            <a:r>
              <a:rPr lang="en-US" sz="2400" dirty="0"/>
              <a:t>Use the tips in this Prezi and see if you can achieve this goal. If you want more information, contact CAPS for an appointment.</a:t>
            </a:r>
          </a:p>
        </p:txBody>
      </p:sp>
    </p:spTree>
    <p:extLst>
      <p:ext uri="{BB962C8B-B14F-4D97-AF65-F5344CB8AC3E}">
        <p14:creationId xmlns:p14="http://schemas.microsoft.com/office/powerpoint/2010/main" val="1442305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314EB-B668-453E-AA2E-6D9E405734E3}"/>
              </a:ext>
            </a:extLst>
          </p:cNvPr>
          <p:cNvSpPr>
            <a:spLocks noGrp="1"/>
          </p:cNvSpPr>
          <p:nvPr>
            <p:ph type="title"/>
          </p:nvPr>
        </p:nvSpPr>
        <p:spPr/>
        <p:txBody>
          <a:bodyPr/>
          <a:lstStyle/>
          <a:p>
            <a:r>
              <a:rPr lang="en-US" dirty="0"/>
              <a:t>What is anxiety?</a:t>
            </a:r>
          </a:p>
        </p:txBody>
      </p:sp>
      <p:sp>
        <p:nvSpPr>
          <p:cNvPr id="3" name="Content Placeholder 2">
            <a:extLst>
              <a:ext uri="{FF2B5EF4-FFF2-40B4-BE49-F238E27FC236}">
                <a16:creationId xmlns:a16="http://schemas.microsoft.com/office/drawing/2014/main" id="{D2F7C58A-4481-45BD-8771-C014490362C6}"/>
              </a:ext>
            </a:extLst>
          </p:cNvPr>
          <p:cNvSpPr>
            <a:spLocks noGrp="1"/>
          </p:cNvSpPr>
          <p:nvPr>
            <p:ph idx="1"/>
          </p:nvPr>
        </p:nvSpPr>
        <p:spPr/>
        <p:txBody>
          <a:bodyPr>
            <a:normAutofit/>
          </a:bodyPr>
          <a:lstStyle/>
          <a:p>
            <a:r>
              <a:rPr lang="en-US" sz="2400" dirty="0"/>
              <a:t>Anxiety is the nervous feeling often associated with worry, unease, and concern. This is that feeling you get right before a big exam or when you are trying something new for the first time.</a:t>
            </a:r>
          </a:p>
        </p:txBody>
      </p:sp>
    </p:spTree>
    <p:extLst>
      <p:ext uri="{BB962C8B-B14F-4D97-AF65-F5344CB8AC3E}">
        <p14:creationId xmlns:p14="http://schemas.microsoft.com/office/powerpoint/2010/main" val="3267837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9E1F2-A0D4-4BE8-92D1-BE737B4475D5}"/>
              </a:ext>
            </a:extLst>
          </p:cNvPr>
          <p:cNvSpPr>
            <a:spLocks noGrp="1"/>
          </p:cNvSpPr>
          <p:nvPr>
            <p:ph type="title"/>
          </p:nvPr>
        </p:nvSpPr>
        <p:spPr/>
        <p:txBody>
          <a:bodyPr/>
          <a:lstStyle/>
          <a:p>
            <a:r>
              <a:rPr lang="en-US" dirty="0"/>
              <a:t>Facts about anxiety</a:t>
            </a:r>
          </a:p>
        </p:txBody>
      </p:sp>
      <p:sp>
        <p:nvSpPr>
          <p:cNvPr id="3" name="Content Placeholder 2">
            <a:extLst>
              <a:ext uri="{FF2B5EF4-FFF2-40B4-BE49-F238E27FC236}">
                <a16:creationId xmlns:a16="http://schemas.microsoft.com/office/drawing/2014/main" id="{754A97F0-99A8-4B8A-99FB-767BEEE2CD31}"/>
              </a:ext>
            </a:extLst>
          </p:cNvPr>
          <p:cNvSpPr>
            <a:spLocks noGrp="1"/>
          </p:cNvSpPr>
          <p:nvPr>
            <p:ph idx="1"/>
          </p:nvPr>
        </p:nvSpPr>
        <p:spPr/>
        <p:txBody>
          <a:bodyPr>
            <a:normAutofit/>
          </a:bodyPr>
          <a:lstStyle/>
          <a:p>
            <a:r>
              <a:rPr lang="en-US" sz="2200" dirty="0"/>
              <a:t>Fact 1: Anxiety is normal and adaptive. It helps us to prepare for danger. That is why we learn to manage anxiety and not eliminate it.</a:t>
            </a:r>
          </a:p>
          <a:p>
            <a:r>
              <a:rPr lang="en-US" sz="2200" dirty="0"/>
              <a:t>Fact 2: Anxiety can become a problem when our body tells us there is a problem and there isn’t one. This can happen both when we have anxiety about something that shouldn’t be anxiety provoking and when the amount of anxiety we are feeling does not match the situation.</a:t>
            </a:r>
          </a:p>
        </p:txBody>
      </p:sp>
    </p:spTree>
    <p:extLst>
      <p:ext uri="{BB962C8B-B14F-4D97-AF65-F5344CB8AC3E}">
        <p14:creationId xmlns:p14="http://schemas.microsoft.com/office/powerpoint/2010/main" val="442747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0A0A9-59F9-4AE1-8C20-BDD346867E3B}"/>
              </a:ext>
            </a:extLst>
          </p:cNvPr>
          <p:cNvSpPr>
            <a:spLocks noGrp="1"/>
          </p:cNvSpPr>
          <p:nvPr>
            <p:ph type="title"/>
          </p:nvPr>
        </p:nvSpPr>
        <p:spPr/>
        <p:txBody>
          <a:bodyPr/>
          <a:lstStyle/>
          <a:p>
            <a:r>
              <a:rPr lang="en-US" dirty="0"/>
              <a:t>Too much anxiety</a:t>
            </a:r>
          </a:p>
        </p:txBody>
      </p:sp>
      <p:sp>
        <p:nvSpPr>
          <p:cNvPr id="3" name="Content Placeholder 2">
            <a:extLst>
              <a:ext uri="{FF2B5EF4-FFF2-40B4-BE49-F238E27FC236}">
                <a16:creationId xmlns:a16="http://schemas.microsoft.com/office/drawing/2014/main" id="{0B94BF9C-C0EB-46F7-8282-5E78F2DDEDFD}"/>
              </a:ext>
            </a:extLst>
          </p:cNvPr>
          <p:cNvSpPr>
            <a:spLocks noGrp="1"/>
          </p:cNvSpPr>
          <p:nvPr>
            <p:ph idx="1"/>
          </p:nvPr>
        </p:nvSpPr>
        <p:spPr>
          <a:xfrm>
            <a:off x="2589212" y="2133600"/>
            <a:ext cx="8915400" cy="731520"/>
          </a:xfrm>
        </p:spPr>
        <p:txBody>
          <a:bodyPr>
            <a:normAutofit/>
          </a:bodyPr>
          <a:lstStyle/>
          <a:p>
            <a:r>
              <a:rPr lang="en-US" sz="2600" dirty="0"/>
              <a:t>Obstacle 1</a:t>
            </a:r>
          </a:p>
        </p:txBody>
      </p:sp>
      <p:pic>
        <p:nvPicPr>
          <p:cNvPr id="4" name="Picture 3" descr="Image of a man jumping over a blue mountain that reads &quot;obstacle&quot;&#10;">
            <a:extLst>
              <a:ext uri="{FF2B5EF4-FFF2-40B4-BE49-F238E27FC236}">
                <a16:creationId xmlns:a16="http://schemas.microsoft.com/office/drawing/2014/main" id="{A28E5C6F-DC80-4B23-B9B5-188EC6100E4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303520" y="2584148"/>
            <a:ext cx="4008920" cy="4273851"/>
          </a:xfrm>
          <a:prstGeom prst="rect">
            <a:avLst/>
          </a:prstGeom>
        </p:spPr>
      </p:pic>
    </p:spTree>
    <p:extLst>
      <p:ext uri="{BB962C8B-B14F-4D97-AF65-F5344CB8AC3E}">
        <p14:creationId xmlns:p14="http://schemas.microsoft.com/office/powerpoint/2010/main" val="1508721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B7409-5A52-4BF5-A344-A315546D7390}"/>
              </a:ext>
            </a:extLst>
          </p:cNvPr>
          <p:cNvSpPr>
            <a:spLocks noGrp="1"/>
          </p:cNvSpPr>
          <p:nvPr>
            <p:ph type="title"/>
          </p:nvPr>
        </p:nvSpPr>
        <p:spPr/>
        <p:txBody>
          <a:bodyPr/>
          <a:lstStyle/>
          <a:p>
            <a:r>
              <a:rPr lang="en-US" dirty="0"/>
              <a:t>So what does it feel like when you have too much anxiety?</a:t>
            </a:r>
          </a:p>
        </p:txBody>
      </p:sp>
      <p:sp>
        <p:nvSpPr>
          <p:cNvPr id="3" name="Content Placeholder 2">
            <a:extLst>
              <a:ext uri="{FF2B5EF4-FFF2-40B4-BE49-F238E27FC236}">
                <a16:creationId xmlns:a16="http://schemas.microsoft.com/office/drawing/2014/main" id="{048E13F2-A508-4349-8D0B-7302392F969F}"/>
              </a:ext>
            </a:extLst>
          </p:cNvPr>
          <p:cNvSpPr>
            <a:spLocks noGrp="1"/>
          </p:cNvSpPr>
          <p:nvPr>
            <p:ph idx="1"/>
          </p:nvPr>
        </p:nvSpPr>
        <p:spPr/>
        <p:txBody>
          <a:bodyPr>
            <a:normAutofit fontScale="92500" lnSpcReduction="20000"/>
          </a:bodyPr>
          <a:lstStyle/>
          <a:p>
            <a:r>
              <a:rPr lang="en-US" dirty="0"/>
              <a:t>You may:</a:t>
            </a:r>
          </a:p>
          <a:p>
            <a:r>
              <a:rPr lang="en-US" dirty="0"/>
              <a:t>Constantly worry about everything large and small</a:t>
            </a:r>
          </a:p>
          <a:p>
            <a:r>
              <a:rPr lang="en-US" dirty="0"/>
              <a:t>Feel restless</a:t>
            </a:r>
          </a:p>
          <a:p>
            <a:r>
              <a:rPr lang="en-US" dirty="0"/>
              <a:t>Feel tired</a:t>
            </a:r>
          </a:p>
          <a:p>
            <a:r>
              <a:rPr lang="en-US" dirty="0"/>
              <a:t>Have difficulty concentrating</a:t>
            </a:r>
          </a:p>
          <a:p>
            <a:r>
              <a:rPr lang="en-US" dirty="0"/>
              <a:t>Be irritable</a:t>
            </a:r>
          </a:p>
          <a:p>
            <a:r>
              <a:rPr lang="en-US" dirty="0"/>
              <a:t>Have muscle tension or aches</a:t>
            </a:r>
          </a:p>
          <a:p>
            <a:r>
              <a:rPr lang="en-US" dirty="0"/>
              <a:t>Tremble or shake</a:t>
            </a:r>
          </a:p>
          <a:p>
            <a:r>
              <a:rPr lang="en-US" dirty="0"/>
              <a:t>Have trouble sleeping</a:t>
            </a:r>
          </a:p>
          <a:p>
            <a:r>
              <a:rPr lang="en-US" dirty="0"/>
              <a:t>Sweat or experience nausea or diarrhea</a:t>
            </a:r>
          </a:p>
          <a:p>
            <a:r>
              <a:rPr lang="en-US" dirty="0"/>
              <a:t>Be short of breath or have a rapid heartbeat</a:t>
            </a:r>
          </a:p>
        </p:txBody>
      </p:sp>
    </p:spTree>
    <p:extLst>
      <p:ext uri="{BB962C8B-B14F-4D97-AF65-F5344CB8AC3E}">
        <p14:creationId xmlns:p14="http://schemas.microsoft.com/office/powerpoint/2010/main" val="131385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B3E2A-8863-4FCB-B681-CC5FA24F01F6}"/>
              </a:ext>
            </a:extLst>
          </p:cNvPr>
          <p:cNvSpPr>
            <a:spLocks noGrp="1"/>
          </p:cNvSpPr>
          <p:nvPr>
            <p:ph type="title"/>
          </p:nvPr>
        </p:nvSpPr>
        <p:spPr/>
        <p:txBody>
          <a:bodyPr/>
          <a:lstStyle/>
          <a:p>
            <a:r>
              <a:rPr lang="en-US" dirty="0"/>
              <a:t>What can you do?</a:t>
            </a:r>
          </a:p>
        </p:txBody>
      </p:sp>
      <p:sp>
        <p:nvSpPr>
          <p:cNvPr id="3" name="Content Placeholder 2">
            <a:extLst>
              <a:ext uri="{FF2B5EF4-FFF2-40B4-BE49-F238E27FC236}">
                <a16:creationId xmlns:a16="http://schemas.microsoft.com/office/drawing/2014/main" id="{4F935C43-4955-4E6E-9096-FF1CB8115550}"/>
              </a:ext>
            </a:extLst>
          </p:cNvPr>
          <p:cNvSpPr>
            <a:spLocks noGrp="1"/>
          </p:cNvSpPr>
          <p:nvPr>
            <p:ph idx="1"/>
          </p:nvPr>
        </p:nvSpPr>
        <p:spPr>
          <a:xfrm>
            <a:off x="2589212" y="2133600"/>
            <a:ext cx="8915400" cy="303470"/>
          </a:xfrm>
        </p:spPr>
        <p:txBody>
          <a:bodyPr>
            <a:normAutofit fontScale="92500" lnSpcReduction="20000"/>
          </a:bodyPr>
          <a:lstStyle/>
          <a:p>
            <a:r>
              <a:rPr lang="en-US" dirty="0"/>
              <a:t>Obstacle 2</a:t>
            </a:r>
          </a:p>
        </p:txBody>
      </p:sp>
      <p:pic>
        <p:nvPicPr>
          <p:cNvPr id="4" name="Picture 3" descr="Image of a man jumping over a blue mountain that reads &quot;obstacle&quot;">
            <a:extLst>
              <a:ext uri="{FF2B5EF4-FFF2-40B4-BE49-F238E27FC236}">
                <a16:creationId xmlns:a16="http://schemas.microsoft.com/office/drawing/2014/main" id="{5AABA205-136B-4609-9E29-54A2E0282BA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165558" y="2437070"/>
            <a:ext cx="4146882" cy="4420930"/>
          </a:xfrm>
          <a:prstGeom prst="rect">
            <a:avLst/>
          </a:prstGeom>
        </p:spPr>
      </p:pic>
    </p:spTree>
    <p:extLst>
      <p:ext uri="{BB962C8B-B14F-4D97-AF65-F5344CB8AC3E}">
        <p14:creationId xmlns:p14="http://schemas.microsoft.com/office/powerpoint/2010/main" val="1778381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1D3DA-E4BE-42EC-8BF4-6880537CFA22}"/>
              </a:ext>
            </a:extLst>
          </p:cNvPr>
          <p:cNvSpPr>
            <a:spLocks noGrp="1"/>
          </p:cNvSpPr>
          <p:nvPr>
            <p:ph type="title"/>
          </p:nvPr>
        </p:nvSpPr>
        <p:spPr/>
        <p:txBody>
          <a:bodyPr/>
          <a:lstStyle/>
          <a:p>
            <a:r>
              <a:rPr lang="en-US" dirty="0"/>
              <a:t>Self-help strategies</a:t>
            </a:r>
          </a:p>
        </p:txBody>
      </p:sp>
      <p:sp>
        <p:nvSpPr>
          <p:cNvPr id="3" name="Content Placeholder 2">
            <a:extLst>
              <a:ext uri="{FF2B5EF4-FFF2-40B4-BE49-F238E27FC236}">
                <a16:creationId xmlns:a16="http://schemas.microsoft.com/office/drawing/2014/main" id="{056F5196-4FBF-42F5-88CB-D53B338A75C1}"/>
              </a:ext>
            </a:extLst>
          </p:cNvPr>
          <p:cNvSpPr>
            <a:spLocks noGrp="1"/>
          </p:cNvSpPr>
          <p:nvPr>
            <p:ph idx="1"/>
          </p:nvPr>
        </p:nvSpPr>
        <p:spPr/>
        <p:txBody>
          <a:bodyPr/>
          <a:lstStyle/>
          <a:p>
            <a:r>
              <a:rPr lang="en-US" dirty="0"/>
              <a:t>Get daily exercise</a:t>
            </a:r>
          </a:p>
          <a:p>
            <a:r>
              <a:rPr lang="en-US" dirty="0"/>
              <a:t>Eat a healthy diet</a:t>
            </a:r>
          </a:p>
          <a:p>
            <a:r>
              <a:rPr lang="en-US" dirty="0"/>
              <a:t>Avoid alcohol and other sedatives</a:t>
            </a:r>
          </a:p>
          <a:p>
            <a:r>
              <a:rPr lang="en-US" dirty="0"/>
              <a:t>Use relaxation techniques</a:t>
            </a:r>
          </a:p>
          <a:p>
            <a:r>
              <a:rPr lang="en-US" dirty="0"/>
              <a:t>Make sleep a priority</a:t>
            </a:r>
          </a:p>
          <a:p>
            <a:r>
              <a:rPr lang="en-US" dirty="0"/>
              <a:t>Keep a journal</a:t>
            </a:r>
          </a:p>
          <a:p>
            <a:r>
              <a:rPr lang="en-US" dirty="0"/>
              <a:t>Prioritize your life</a:t>
            </a:r>
          </a:p>
        </p:txBody>
      </p:sp>
    </p:spTree>
    <p:extLst>
      <p:ext uri="{BB962C8B-B14F-4D97-AF65-F5344CB8AC3E}">
        <p14:creationId xmlns:p14="http://schemas.microsoft.com/office/powerpoint/2010/main" val="16995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52504-265D-4791-9731-657BE249A664}"/>
              </a:ext>
            </a:extLst>
          </p:cNvPr>
          <p:cNvSpPr>
            <a:spLocks noGrp="1"/>
          </p:cNvSpPr>
          <p:nvPr>
            <p:ph type="title"/>
          </p:nvPr>
        </p:nvSpPr>
        <p:spPr/>
        <p:txBody>
          <a:bodyPr/>
          <a:lstStyle/>
          <a:p>
            <a:r>
              <a:rPr lang="en-US" dirty="0"/>
              <a:t>Get daily exercise:</a:t>
            </a:r>
          </a:p>
        </p:txBody>
      </p:sp>
      <p:sp>
        <p:nvSpPr>
          <p:cNvPr id="3" name="Content Placeholder 2">
            <a:extLst>
              <a:ext uri="{FF2B5EF4-FFF2-40B4-BE49-F238E27FC236}">
                <a16:creationId xmlns:a16="http://schemas.microsoft.com/office/drawing/2014/main" id="{93FBD898-3DC5-4ED3-8CB0-52E779FE5DE8}"/>
              </a:ext>
            </a:extLst>
          </p:cNvPr>
          <p:cNvSpPr>
            <a:spLocks noGrp="1"/>
          </p:cNvSpPr>
          <p:nvPr>
            <p:ph idx="1"/>
          </p:nvPr>
        </p:nvSpPr>
        <p:spPr>
          <a:xfrm>
            <a:off x="2589212" y="2133600"/>
            <a:ext cx="8915400" cy="1926370"/>
          </a:xfrm>
        </p:spPr>
        <p:txBody>
          <a:bodyPr>
            <a:normAutofit/>
          </a:bodyPr>
          <a:lstStyle/>
          <a:p>
            <a:r>
              <a:rPr lang="en-US" sz="2400" dirty="0"/>
              <a:t>Exercise is a powerful stress reducer, can improve your mood and help keep you healthy. Develop a regular routine and work out most days of the week. Make small goals at first (15 minutes three times a week) and slowly increase intensity (45 minutes five times a week)</a:t>
            </a:r>
          </a:p>
        </p:txBody>
      </p:sp>
      <p:pic>
        <p:nvPicPr>
          <p:cNvPr id="5" name="Picture 4" descr="Image of a man lifting weights">
            <a:extLst>
              <a:ext uri="{FF2B5EF4-FFF2-40B4-BE49-F238E27FC236}">
                <a16:creationId xmlns:a16="http://schemas.microsoft.com/office/drawing/2014/main" id="{116F42A6-1FF9-4481-9CF4-8A40D45E08D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356559" y="4307520"/>
            <a:ext cx="1926370" cy="1926370"/>
          </a:xfrm>
          <a:prstGeom prst="rect">
            <a:avLst/>
          </a:prstGeom>
        </p:spPr>
      </p:pic>
    </p:spTree>
    <p:extLst>
      <p:ext uri="{BB962C8B-B14F-4D97-AF65-F5344CB8AC3E}">
        <p14:creationId xmlns:p14="http://schemas.microsoft.com/office/powerpoint/2010/main" val="1659881483"/>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docProps/app.xml><?xml version="1.0" encoding="utf-8"?>
<Properties xmlns="http://schemas.openxmlformats.org/officeDocument/2006/extended-properties" xmlns:vt="http://schemas.openxmlformats.org/officeDocument/2006/docPropsVTypes">
  <Template>Wisp</Template>
  <TotalTime>42</TotalTime>
  <Words>774</Words>
  <Application>Microsoft Office PowerPoint</Application>
  <PresentationFormat>Widescreen</PresentationFormat>
  <Paragraphs>65</Paragraphs>
  <Slides>21</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Century Gothic</vt:lpstr>
      <vt:lpstr>Wingdings 3</vt:lpstr>
      <vt:lpstr>Wisp</vt:lpstr>
      <vt:lpstr>Overcoming Anxiety</vt:lpstr>
      <vt:lpstr>Overcome Anxiety</vt:lpstr>
      <vt:lpstr>What is anxiety?</vt:lpstr>
      <vt:lpstr>Facts about anxiety</vt:lpstr>
      <vt:lpstr>Too much anxiety</vt:lpstr>
      <vt:lpstr>So what does it feel like when you have too much anxiety?</vt:lpstr>
      <vt:lpstr>What can you do?</vt:lpstr>
      <vt:lpstr>Self-help strategies</vt:lpstr>
      <vt:lpstr>Get daily exercise:</vt:lpstr>
      <vt:lpstr>Eat Right!</vt:lpstr>
      <vt:lpstr>Avoid Alcohol</vt:lpstr>
      <vt:lpstr>Use Relaxation Techniques</vt:lpstr>
      <vt:lpstr>Try this short guided meditation</vt:lpstr>
      <vt:lpstr>Get some ZZZZzzzs</vt:lpstr>
      <vt:lpstr>Click this link to see “To Sleep” Prezi</vt:lpstr>
      <vt:lpstr>Keep a Journal</vt:lpstr>
      <vt:lpstr>So what do you journal about?</vt:lpstr>
      <vt:lpstr>Prioritize Your Life</vt:lpstr>
      <vt:lpstr>What are your resources?</vt:lpstr>
      <vt:lpstr>Resources on Campus and Beyond</vt:lpstr>
      <vt:lpstr>Goal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Overcoming Anxiety</dc:title>
  <dc:creator>Eden L Hamilton-Flores</dc:creator>
  <cp:lastModifiedBy>Eden L Hamilton-Flores</cp:lastModifiedBy>
  <cp:revision>6</cp:revision>
  <dcterms:created xsi:type="dcterms:W3CDTF">2020-04-28T19:55:43Z</dcterms:created>
  <dcterms:modified xsi:type="dcterms:W3CDTF">2020-05-04T08:42:29Z</dcterms:modified>
</cp:coreProperties>
</file>