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39" autoAdjust="0"/>
  </p:normalViewPr>
  <p:slideViewPr>
    <p:cSldViewPr snapToGrid="0">
      <p:cViewPr varScale="1">
        <p:scale>
          <a:sx n="157" d="100"/>
          <a:sy n="157" d="100"/>
        </p:scale>
        <p:origin x="580" y="80"/>
      </p:cViewPr>
      <p:guideLst/>
    </p:cSldViewPr>
  </p:slideViewPr>
  <p:outlineViewPr>
    <p:cViewPr>
      <p:scale>
        <a:sx n="33" d="100"/>
        <a:sy n="33" d="100"/>
      </p:scale>
      <p:origin x="0" y="-8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8FBD8-E743-471B-8025-7537FD9B3A20}"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A4FF1-934B-4E60-83FB-70BB312298CA}" type="slidenum">
              <a:rPr lang="en-US" smtClean="0"/>
              <a:t>‹#›</a:t>
            </a:fld>
            <a:endParaRPr lang="en-US"/>
          </a:p>
        </p:txBody>
      </p:sp>
    </p:spTree>
    <p:extLst>
      <p:ext uri="{BB962C8B-B14F-4D97-AF65-F5344CB8AC3E}">
        <p14:creationId xmlns:p14="http://schemas.microsoft.com/office/powerpoint/2010/main" val="249210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a:t>
            </a:r>
          </a:p>
          <a:p>
            <a:r>
              <a:rPr lang="en-US" sz="1200" b="0" i="0" kern="1200" dirty="0">
                <a:solidFill>
                  <a:schemeClr val="tx1"/>
                </a:solidFill>
                <a:effectLst/>
                <a:latin typeface="+mn-lt"/>
                <a:ea typeface="+mn-ea"/>
                <a:cs typeface="+mn-cs"/>
              </a:rPr>
              <a:t>00:00</a:t>
            </a:r>
          </a:p>
          <a:p>
            <a:r>
              <a:rPr lang="en-US" sz="1200" b="0" i="0" kern="1200" dirty="0">
                <a:solidFill>
                  <a:schemeClr val="tx1"/>
                </a:solidFill>
                <a:effectLst/>
                <a:latin typeface="+mn-lt"/>
                <a:ea typeface="+mn-ea"/>
                <a:cs typeface="+mn-cs"/>
              </a:rPr>
              <a:t>hi I'm Beth Patterson psychotherapist</a:t>
            </a:r>
          </a:p>
          <a:p>
            <a:r>
              <a:rPr lang="en-US" sz="1200" b="0" i="0" kern="1200" dirty="0">
                <a:solidFill>
                  <a:schemeClr val="tx1"/>
                </a:solidFill>
                <a:effectLst/>
                <a:latin typeface="+mn-lt"/>
                <a:ea typeface="+mn-ea"/>
                <a:cs typeface="+mn-cs"/>
              </a:rPr>
              <a:t>00:02</a:t>
            </a:r>
          </a:p>
          <a:p>
            <a:r>
              <a:rPr lang="en-US" sz="1200" b="0" i="0" kern="1200" dirty="0">
                <a:solidFill>
                  <a:schemeClr val="tx1"/>
                </a:solidFill>
                <a:effectLst/>
                <a:latin typeface="+mn-lt"/>
                <a:ea typeface="+mn-ea"/>
                <a:cs typeface="+mn-cs"/>
              </a:rPr>
              <a:t>and grief counselor and for this segment</a:t>
            </a:r>
          </a:p>
          <a:p>
            <a:r>
              <a:rPr lang="en-US" sz="1200" b="0" i="0" kern="1200" dirty="0">
                <a:solidFill>
                  <a:schemeClr val="tx1"/>
                </a:solidFill>
                <a:effectLst/>
                <a:latin typeface="+mn-lt"/>
                <a:ea typeface="+mn-ea"/>
                <a:cs typeface="+mn-cs"/>
              </a:rPr>
              <a:t>00:04</a:t>
            </a:r>
          </a:p>
          <a:p>
            <a:r>
              <a:rPr lang="en-US" sz="1200" b="0" i="0" kern="1200" dirty="0">
                <a:solidFill>
                  <a:schemeClr val="tx1"/>
                </a:solidFill>
                <a:effectLst/>
                <a:latin typeface="+mn-lt"/>
                <a:ea typeface="+mn-ea"/>
                <a:cs typeface="+mn-cs"/>
              </a:rPr>
              <a:t>we'll be talking about the stages of</a:t>
            </a:r>
          </a:p>
          <a:p>
            <a:r>
              <a:rPr lang="en-US" sz="1200" b="0" i="0" kern="1200" dirty="0">
                <a:solidFill>
                  <a:schemeClr val="tx1"/>
                </a:solidFill>
                <a:effectLst/>
                <a:latin typeface="+mn-lt"/>
                <a:ea typeface="+mn-ea"/>
                <a:cs typeface="+mn-cs"/>
              </a:rPr>
              <a:t>00:06</a:t>
            </a:r>
          </a:p>
          <a:p>
            <a:r>
              <a:rPr lang="en-US" sz="1200" b="0" i="0" kern="1200" dirty="0">
                <a:solidFill>
                  <a:schemeClr val="tx1"/>
                </a:solidFill>
                <a:effectLst/>
                <a:latin typeface="+mn-lt"/>
                <a:ea typeface="+mn-ea"/>
                <a:cs typeface="+mn-cs"/>
              </a:rPr>
              <a:t>breaking up and as a grief counselor I</a:t>
            </a:r>
          </a:p>
          <a:p>
            <a:r>
              <a:rPr lang="en-US" sz="1200" b="0" i="0" kern="1200" dirty="0">
                <a:solidFill>
                  <a:schemeClr val="tx1"/>
                </a:solidFill>
                <a:effectLst/>
                <a:latin typeface="+mn-lt"/>
                <a:ea typeface="+mn-ea"/>
                <a:cs typeface="+mn-cs"/>
              </a:rPr>
              <a:t>00:09</a:t>
            </a:r>
          </a:p>
          <a:p>
            <a:r>
              <a:rPr lang="en-US" sz="1200" b="0" i="0" kern="1200" dirty="0">
                <a:solidFill>
                  <a:schemeClr val="tx1"/>
                </a:solidFill>
                <a:effectLst/>
                <a:latin typeface="+mn-lt"/>
                <a:ea typeface="+mn-ea"/>
                <a:cs typeface="+mn-cs"/>
              </a:rPr>
              <a:t>assure you look at it very similar to</a:t>
            </a:r>
          </a:p>
          <a:p>
            <a:r>
              <a:rPr lang="en-US" sz="1200" b="0" i="0" kern="1200" dirty="0">
                <a:solidFill>
                  <a:schemeClr val="tx1"/>
                </a:solidFill>
                <a:effectLst/>
                <a:latin typeface="+mn-lt"/>
                <a:ea typeface="+mn-ea"/>
                <a:cs typeface="+mn-cs"/>
              </a:rPr>
              <a:t>00:10</a:t>
            </a:r>
          </a:p>
          <a:p>
            <a:r>
              <a:rPr lang="en-US" sz="1200" b="0" i="0" kern="1200" dirty="0">
                <a:solidFill>
                  <a:schemeClr val="tx1"/>
                </a:solidFill>
                <a:effectLst/>
                <a:latin typeface="+mn-lt"/>
                <a:ea typeface="+mn-ea"/>
                <a:cs typeface="+mn-cs"/>
              </a:rPr>
              <a:t>the grief process there are certain</a:t>
            </a:r>
          </a:p>
          <a:p>
            <a:r>
              <a:rPr lang="en-US" sz="1200" b="0" i="0" kern="1200" dirty="0">
                <a:solidFill>
                  <a:schemeClr val="tx1"/>
                </a:solidFill>
                <a:effectLst/>
                <a:latin typeface="+mn-lt"/>
                <a:ea typeface="+mn-ea"/>
                <a:cs typeface="+mn-cs"/>
              </a:rPr>
              <a:t>00:13</a:t>
            </a:r>
          </a:p>
          <a:p>
            <a:r>
              <a:rPr lang="en-US" sz="1200" b="0" i="0" kern="1200" dirty="0">
                <a:solidFill>
                  <a:schemeClr val="tx1"/>
                </a:solidFill>
                <a:effectLst/>
                <a:latin typeface="+mn-lt"/>
                <a:ea typeface="+mn-ea"/>
                <a:cs typeface="+mn-cs"/>
              </a:rPr>
              <a:t>tasks that need to be accomplished for</a:t>
            </a:r>
          </a:p>
          <a:p>
            <a:r>
              <a:rPr lang="en-US" sz="1200" b="0" i="0" kern="1200" dirty="0">
                <a:solidFill>
                  <a:schemeClr val="tx1"/>
                </a:solidFill>
                <a:effectLst/>
                <a:latin typeface="+mn-lt"/>
                <a:ea typeface="+mn-ea"/>
                <a:cs typeface="+mn-cs"/>
              </a:rPr>
              <a:t>00:15</a:t>
            </a:r>
          </a:p>
          <a:p>
            <a:r>
              <a:rPr lang="en-US" sz="1200" b="0" i="0" kern="1200" dirty="0">
                <a:solidFill>
                  <a:schemeClr val="tx1"/>
                </a:solidFill>
                <a:effectLst/>
                <a:latin typeface="+mn-lt"/>
                <a:ea typeface="+mn-ea"/>
                <a:cs typeface="+mn-cs"/>
              </a:rPr>
              <a:t>us to successfully grieve and it's</a:t>
            </a:r>
          </a:p>
          <a:p>
            <a:r>
              <a:rPr lang="en-US" sz="1200" b="0" i="0" kern="1200" dirty="0">
                <a:solidFill>
                  <a:schemeClr val="tx1"/>
                </a:solidFill>
                <a:effectLst/>
                <a:latin typeface="+mn-lt"/>
                <a:ea typeface="+mn-ea"/>
                <a:cs typeface="+mn-cs"/>
              </a:rPr>
              <a:t>00:17</a:t>
            </a:r>
          </a:p>
          <a:p>
            <a:r>
              <a:rPr lang="en-US" sz="1200" b="0" i="0" kern="1200" dirty="0">
                <a:solidFill>
                  <a:schemeClr val="tx1"/>
                </a:solidFill>
                <a:effectLst/>
                <a:latin typeface="+mn-lt"/>
                <a:ea typeface="+mn-ea"/>
                <a:cs typeface="+mn-cs"/>
              </a:rPr>
              <a:t>pretty similar for breaking up with</a:t>
            </a:r>
          </a:p>
          <a:p>
            <a:r>
              <a:rPr lang="en-US" sz="1200" b="0" i="0" kern="1200" dirty="0">
                <a:solidFill>
                  <a:schemeClr val="tx1"/>
                </a:solidFill>
                <a:effectLst/>
                <a:latin typeface="+mn-lt"/>
                <a:ea typeface="+mn-ea"/>
                <a:cs typeface="+mn-cs"/>
              </a:rPr>
              <a:t>00:18</a:t>
            </a:r>
          </a:p>
          <a:p>
            <a:r>
              <a:rPr lang="en-US" sz="1200" b="0" i="0" kern="1200" dirty="0">
                <a:solidFill>
                  <a:schemeClr val="tx1"/>
                </a:solidFill>
                <a:effectLst/>
                <a:latin typeface="+mn-lt"/>
                <a:ea typeface="+mn-ea"/>
                <a:cs typeface="+mn-cs"/>
              </a:rPr>
              <a:t>someone so the first one would be to</a:t>
            </a:r>
          </a:p>
          <a:p>
            <a:r>
              <a:rPr lang="en-US" sz="1200" b="0" i="0" kern="1200" dirty="0">
                <a:solidFill>
                  <a:schemeClr val="tx1"/>
                </a:solidFill>
                <a:effectLst/>
                <a:latin typeface="+mn-lt"/>
                <a:ea typeface="+mn-ea"/>
                <a:cs typeface="+mn-cs"/>
              </a:rPr>
              <a:t>00:21</a:t>
            </a:r>
          </a:p>
          <a:p>
            <a:r>
              <a:rPr lang="en-US" sz="1200" b="0" i="0" kern="1200" dirty="0">
                <a:solidFill>
                  <a:schemeClr val="tx1"/>
                </a:solidFill>
                <a:effectLst/>
                <a:latin typeface="+mn-lt"/>
                <a:ea typeface="+mn-ea"/>
                <a:cs typeface="+mn-cs"/>
              </a:rPr>
              <a:t>accept that the relationship is not</a:t>
            </a:r>
          </a:p>
          <a:p>
            <a:r>
              <a:rPr lang="en-US" sz="1200" b="0" i="0" kern="1200" dirty="0">
                <a:solidFill>
                  <a:schemeClr val="tx1"/>
                </a:solidFill>
                <a:effectLst/>
                <a:latin typeface="+mn-lt"/>
                <a:ea typeface="+mn-ea"/>
                <a:cs typeface="+mn-cs"/>
              </a:rPr>
              <a:t>00:23</a:t>
            </a:r>
          </a:p>
          <a:p>
            <a:r>
              <a:rPr lang="en-US" sz="1200" b="0" i="0" kern="1200" dirty="0">
                <a:solidFill>
                  <a:schemeClr val="tx1"/>
                </a:solidFill>
                <a:effectLst/>
                <a:latin typeface="+mn-lt"/>
                <a:ea typeface="+mn-ea"/>
                <a:cs typeface="+mn-cs"/>
              </a:rPr>
              <a:t>working and in terms of grief we talked</a:t>
            </a:r>
          </a:p>
          <a:p>
            <a:r>
              <a:rPr lang="en-US" sz="1200" b="0" i="0" kern="1200" dirty="0">
                <a:solidFill>
                  <a:schemeClr val="tx1"/>
                </a:solidFill>
                <a:effectLst/>
                <a:latin typeface="+mn-lt"/>
                <a:ea typeface="+mn-ea"/>
                <a:cs typeface="+mn-cs"/>
              </a:rPr>
              <a:t>00:27</a:t>
            </a:r>
          </a:p>
          <a:p>
            <a:r>
              <a:rPr lang="en-US" sz="1200" b="0" i="0" kern="1200" dirty="0">
                <a:solidFill>
                  <a:schemeClr val="tx1"/>
                </a:solidFill>
                <a:effectLst/>
                <a:latin typeface="+mn-lt"/>
                <a:ea typeface="+mn-ea"/>
                <a:cs typeface="+mn-cs"/>
              </a:rPr>
              <a:t>about that is accepting the reality of</a:t>
            </a:r>
          </a:p>
          <a:p>
            <a:r>
              <a:rPr lang="en-US" sz="1200" b="0" i="0" kern="1200" dirty="0">
                <a:solidFill>
                  <a:schemeClr val="tx1"/>
                </a:solidFill>
                <a:effectLst/>
                <a:latin typeface="+mn-lt"/>
                <a:ea typeface="+mn-ea"/>
                <a:cs typeface="+mn-cs"/>
              </a:rPr>
              <a:t>00:28</a:t>
            </a:r>
          </a:p>
          <a:p>
            <a:r>
              <a:rPr lang="en-US" sz="1200" b="0" i="0" kern="1200" dirty="0">
                <a:solidFill>
                  <a:schemeClr val="tx1"/>
                </a:solidFill>
                <a:effectLst/>
                <a:latin typeface="+mn-lt"/>
                <a:ea typeface="+mn-ea"/>
                <a:cs typeface="+mn-cs"/>
              </a:rPr>
              <a:t>the loss really allow yourself to know</a:t>
            </a:r>
          </a:p>
          <a:p>
            <a:r>
              <a:rPr lang="en-US" sz="1200" b="0" i="0" kern="1200" dirty="0">
                <a:solidFill>
                  <a:schemeClr val="tx1"/>
                </a:solidFill>
                <a:effectLst/>
                <a:latin typeface="+mn-lt"/>
                <a:ea typeface="+mn-ea"/>
                <a:cs typeface="+mn-cs"/>
              </a:rPr>
              <a:t>00:33</a:t>
            </a:r>
          </a:p>
          <a:p>
            <a:r>
              <a:rPr lang="en-US" sz="1200" b="0" i="0" kern="1200" dirty="0">
                <a:solidFill>
                  <a:schemeClr val="tx1"/>
                </a:solidFill>
                <a:effectLst/>
                <a:latin typeface="+mn-lt"/>
                <a:ea typeface="+mn-ea"/>
                <a:cs typeface="+mn-cs"/>
              </a:rPr>
              <a:t>the truth about that and then this next</a:t>
            </a:r>
          </a:p>
          <a:p>
            <a:r>
              <a:rPr lang="en-US" sz="1200" b="0" i="0" kern="1200" dirty="0">
                <a:solidFill>
                  <a:schemeClr val="tx1"/>
                </a:solidFill>
                <a:effectLst/>
                <a:latin typeface="+mn-lt"/>
                <a:ea typeface="+mn-ea"/>
                <a:cs typeface="+mn-cs"/>
              </a:rPr>
              <a:t>00:36</a:t>
            </a:r>
          </a:p>
          <a:p>
            <a:r>
              <a:rPr lang="en-US" sz="1200" b="0" i="0" kern="1200" dirty="0">
                <a:solidFill>
                  <a:schemeClr val="tx1"/>
                </a:solidFill>
                <a:effectLst/>
                <a:latin typeface="+mn-lt"/>
                <a:ea typeface="+mn-ea"/>
                <a:cs typeface="+mn-cs"/>
              </a:rPr>
              <a:t>stage would be to feel your pain to feel</a:t>
            </a:r>
          </a:p>
          <a:p>
            <a:r>
              <a:rPr lang="en-US" sz="1200" b="0" i="0" kern="1200" dirty="0">
                <a:solidFill>
                  <a:schemeClr val="tx1"/>
                </a:solidFill>
                <a:effectLst/>
                <a:latin typeface="+mn-lt"/>
                <a:ea typeface="+mn-ea"/>
                <a:cs typeface="+mn-cs"/>
              </a:rPr>
              <a:t>00:39</a:t>
            </a:r>
          </a:p>
          <a:p>
            <a:r>
              <a:rPr lang="en-US" sz="1200" b="0" i="0" kern="1200" dirty="0">
                <a:solidFill>
                  <a:schemeClr val="tx1"/>
                </a:solidFill>
                <a:effectLst/>
                <a:latin typeface="+mn-lt"/>
                <a:ea typeface="+mn-ea"/>
                <a:cs typeface="+mn-cs"/>
              </a:rPr>
              <a:t>the hard things about breaking up with</a:t>
            </a:r>
          </a:p>
          <a:p>
            <a:r>
              <a:rPr lang="en-US" sz="1200" b="0" i="0" kern="1200" dirty="0">
                <a:solidFill>
                  <a:schemeClr val="tx1"/>
                </a:solidFill>
                <a:effectLst/>
                <a:latin typeface="+mn-lt"/>
                <a:ea typeface="+mn-ea"/>
                <a:cs typeface="+mn-cs"/>
              </a:rPr>
              <a:t>00:41</a:t>
            </a:r>
          </a:p>
          <a:p>
            <a:r>
              <a:rPr lang="en-US" sz="1200" b="0" i="0" kern="1200" dirty="0">
                <a:solidFill>
                  <a:schemeClr val="tx1"/>
                </a:solidFill>
                <a:effectLst/>
                <a:latin typeface="+mn-lt"/>
                <a:ea typeface="+mn-ea"/>
                <a:cs typeface="+mn-cs"/>
              </a:rPr>
              <a:t>that person the things that you're</a:t>
            </a:r>
          </a:p>
          <a:p>
            <a:r>
              <a:rPr lang="en-US" sz="1200" b="0" i="0" kern="1200" dirty="0">
                <a:solidFill>
                  <a:schemeClr val="tx1"/>
                </a:solidFill>
                <a:effectLst/>
                <a:latin typeface="+mn-lt"/>
                <a:ea typeface="+mn-ea"/>
                <a:cs typeface="+mn-cs"/>
              </a:rPr>
              <a:t>00:43</a:t>
            </a:r>
          </a:p>
          <a:p>
            <a:r>
              <a:rPr lang="en-US" sz="1200" b="0" i="0" kern="1200" dirty="0">
                <a:solidFill>
                  <a:schemeClr val="tx1"/>
                </a:solidFill>
                <a:effectLst/>
                <a:latin typeface="+mn-lt"/>
                <a:ea typeface="+mn-ea"/>
                <a:cs typeface="+mn-cs"/>
              </a:rPr>
              <a:t>losing and while you're doing that to be</a:t>
            </a:r>
          </a:p>
          <a:p>
            <a:r>
              <a:rPr lang="en-US" sz="1200" b="0" i="0" kern="1200" dirty="0">
                <a:solidFill>
                  <a:schemeClr val="tx1"/>
                </a:solidFill>
                <a:effectLst/>
                <a:latin typeface="+mn-lt"/>
                <a:ea typeface="+mn-ea"/>
                <a:cs typeface="+mn-cs"/>
              </a:rPr>
              <a:t>00:46</a:t>
            </a:r>
          </a:p>
          <a:p>
            <a:r>
              <a:rPr lang="en-US" sz="1200" b="0" i="0" kern="1200" dirty="0">
                <a:solidFill>
                  <a:schemeClr val="tx1"/>
                </a:solidFill>
                <a:effectLst/>
                <a:latin typeface="+mn-lt"/>
                <a:ea typeface="+mn-ea"/>
                <a:cs typeface="+mn-cs"/>
              </a:rPr>
              <a:t>gentle with yourself and to get support</a:t>
            </a:r>
          </a:p>
          <a:p>
            <a:r>
              <a:rPr lang="en-US" sz="1200" b="0" i="0" kern="1200" dirty="0">
                <a:solidFill>
                  <a:schemeClr val="tx1"/>
                </a:solidFill>
                <a:effectLst/>
                <a:latin typeface="+mn-lt"/>
                <a:ea typeface="+mn-ea"/>
                <a:cs typeface="+mn-cs"/>
              </a:rPr>
              <a:t>00:48</a:t>
            </a:r>
          </a:p>
          <a:p>
            <a:r>
              <a:rPr lang="en-US" sz="1200" b="0" i="0" kern="1200" dirty="0">
                <a:solidFill>
                  <a:schemeClr val="tx1"/>
                </a:solidFill>
                <a:effectLst/>
                <a:latin typeface="+mn-lt"/>
                <a:ea typeface="+mn-ea"/>
                <a:cs typeface="+mn-cs"/>
              </a:rPr>
              <a:t>it's a hard stage certainly and just</a:t>
            </a:r>
          </a:p>
          <a:p>
            <a:r>
              <a:rPr lang="en-US" sz="1200" b="0" i="0" kern="1200" dirty="0">
                <a:solidFill>
                  <a:schemeClr val="tx1"/>
                </a:solidFill>
                <a:effectLst/>
                <a:latin typeface="+mn-lt"/>
                <a:ea typeface="+mn-ea"/>
                <a:cs typeface="+mn-cs"/>
              </a:rPr>
              <a:t>00:51</a:t>
            </a:r>
          </a:p>
          <a:p>
            <a:r>
              <a:rPr lang="en-US" sz="1200" b="0" i="0" kern="1200" dirty="0">
                <a:solidFill>
                  <a:schemeClr val="tx1"/>
                </a:solidFill>
                <a:effectLst/>
                <a:latin typeface="+mn-lt"/>
                <a:ea typeface="+mn-ea"/>
                <a:cs typeface="+mn-cs"/>
              </a:rPr>
              <a:t>remember that no feeling is what makes</a:t>
            </a:r>
          </a:p>
          <a:p>
            <a:r>
              <a:rPr lang="en-US" sz="1200" b="0" i="0" kern="1200" dirty="0">
                <a:solidFill>
                  <a:schemeClr val="tx1"/>
                </a:solidFill>
                <a:effectLst/>
                <a:latin typeface="+mn-lt"/>
                <a:ea typeface="+mn-ea"/>
                <a:cs typeface="+mn-cs"/>
              </a:rPr>
              <a:t>00:54</a:t>
            </a:r>
          </a:p>
          <a:p>
            <a:r>
              <a:rPr lang="en-US" sz="1200" b="0" i="0" kern="1200" dirty="0">
                <a:solidFill>
                  <a:schemeClr val="tx1"/>
                </a:solidFill>
                <a:effectLst/>
                <a:latin typeface="+mn-lt"/>
                <a:ea typeface="+mn-ea"/>
                <a:cs typeface="+mn-cs"/>
              </a:rPr>
              <a:t>us human it's okay to feel sad it's okay</a:t>
            </a:r>
          </a:p>
          <a:p>
            <a:r>
              <a:rPr lang="en-US" sz="1200" b="0" i="0" kern="1200" dirty="0">
                <a:solidFill>
                  <a:schemeClr val="tx1"/>
                </a:solidFill>
                <a:effectLst/>
                <a:latin typeface="+mn-lt"/>
                <a:ea typeface="+mn-ea"/>
                <a:cs typeface="+mn-cs"/>
              </a:rPr>
              <a:t>00:57</a:t>
            </a:r>
          </a:p>
          <a:p>
            <a:r>
              <a:rPr lang="en-US" sz="1200" b="0" i="0" kern="1200" dirty="0">
                <a:solidFill>
                  <a:schemeClr val="tx1"/>
                </a:solidFill>
                <a:effectLst/>
                <a:latin typeface="+mn-lt"/>
                <a:ea typeface="+mn-ea"/>
                <a:cs typeface="+mn-cs"/>
              </a:rPr>
              <a:t>to feel angry to feel guilty whatever it</a:t>
            </a:r>
          </a:p>
          <a:p>
            <a:r>
              <a:rPr lang="en-US" sz="1200" b="0" i="0" kern="1200" dirty="0">
                <a:solidFill>
                  <a:schemeClr val="tx1"/>
                </a:solidFill>
                <a:effectLst/>
                <a:latin typeface="+mn-lt"/>
                <a:ea typeface="+mn-ea"/>
                <a:cs typeface="+mn-cs"/>
              </a:rPr>
              <a:t>01:00</a:t>
            </a:r>
          </a:p>
          <a:p>
            <a:r>
              <a:rPr lang="en-US" sz="1200" b="0" i="0" kern="1200" dirty="0">
                <a:solidFill>
                  <a:schemeClr val="tx1"/>
                </a:solidFill>
                <a:effectLst/>
                <a:latin typeface="+mn-lt"/>
                <a:ea typeface="+mn-ea"/>
                <a:cs typeface="+mn-cs"/>
              </a:rPr>
              <a:t>is you're feeling during this process of</a:t>
            </a:r>
          </a:p>
          <a:p>
            <a:r>
              <a:rPr lang="en-US" sz="1200" b="0" i="0" kern="1200" dirty="0">
                <a:solidFill>
                  <a:schemeClr val="tx1"/>
                </a:solidFill>
                <a:effectLst/>
                <a:latin typeface="+mn-lt"/>
                <a:ea typeface="+mn-ea"/>
                <a:cs typeface="+mn-cs"/>
              </a:rPr>
              <a:t>01:03</a:t>
            </a:r>
          </a:p>
          <a:p>
            <a:r>
              <a:rPr lang="en-US" sz="1200" b="0" i="0" kern="1200" dirty="0">
                <a:solidFill>
                  <a:schemeClr val="tx1"/>
                </a:solidFill>
                <a:effectLst/>
                <a:latin typeface="+mn-lt"/>
                <a:ea typeface="+mn-ea"/>
                <a:cs typeface="+mn-cs"/>
              </a:rPr>
              <a:t>the break-up stage and then the next</a:t>
            </a:r>
          </a:p>
          <a:p>
            <a:r>
              <a:rPr lang="en-US" sz="1200" b="0" i="0" kern="1200" dirty="0">
                <a:solidFill>
                  <a:schemeClr val="tx1"/>
                </a:solidFill>
                <a:effectLst/>
                <a:latin typeface="+mn-lt"/>
                <a:ea typeface="+mn-ea"/>
                <a:cs typeface="+mn-cs"/>
              </a:rPr>
              <a:t>01:06</a:t>
            </a:r>
          </a:p>
          <a:p>
            <a:r>
              <a:rPr lang="en-US" sz="1200" b="0" i="0" kern="1200" dirty="0">
                <a:solidFill>
                  <a:schemeClr val="tx1"/>
                </a:solidFill>
                <a:effectLst/>
                <a:latin typeface="+mn-lt"/>
                <a:ea typeface="+mn-ea"/>
                <a:cs typeface="+mn-cs"/>
              </a:rPr>
              <a:t>stage would be to adjust to a new life</a:t>
            </a:r>
          </a:p>
          <a:p>
            <a:r>
              <a:rPr lang="en-US" sz="1200" b="0" i="0" kern="1200" dirty="0">
                <a:solidFill>
                  <a:schemeClr val="tx1"/>
                </a:solidFill>
                <a:effectLst/>
                <a:latin typeface="+mn-lt"/>
                <a:ea typeface="+mn-ea"/>
                <a:cs typeface="+mn-cs"/>
              </a:rPr>
              <a:t>01:10</a:t>
            </a:r>
          </a:p>
          <a:p>
            <a:r>
              <a:rPr lang="en-US" sz="1200" b="0" i="0" kern="1200" dirty="0">
                <a:solidFill>
                  <a:schemeClr val="tx1"/>
                </a:solidFill>
                <a:effectLst/>
                <a:latin typeface="+mn-lt"/>
                <a:ea typeface="+mn-ea"/>
                <a:cs typeface="+mn-cs"/>
              </a:rPr>
              <a:t>without that person in your life so one</a:t>
            </a:r>
          </a:p>
          <a:p>
            <a:r>
              <a:rPr lang="en-US" sz="1200" b="0" i="0" kern="1200" dirty="0">
                <a:solidFill>
                  <a:schemeClr val="tx1"/>
                </a:solidFill>
                <a:effectLst/>
                <a:latin typeface="+mn-lt"/>
                <a:ea typeface="+mn-ea"/>
                <a:cs typeface="+mn-cs"/>
              </a:rPr>
              <a:t>01:13</a:t>
            </a:r>
          </a:p>
          <a:p>
            <a:r>
              <a:rPr lang="en-US" sz="1200" b="0" i="0" kern="1200" dirty="0">
                <a:solidFill>
                  <a:schemeClr val="tx1"/>
                </a:solidFill>
                <a:effectLst/>
                <a:latin typeface="+mn-lt"/>
                <a:ea typeface="+mn-ea"/>
                <a:cs typeface="+mn-cs"/>
              </a:rPr>
              <a:t>thing I always tell my clients is to</a:t>
            </a:r>
          </a:p>
          <a:p>
            <a:r>
              <a:rPr lang="en-US" sz="1200" b="0" i="0" kern="1200" dirty="0">
                <a:solidFill>
                  <a:schemeClr val="tx1"/>
                </a:solidFill>
                <a:effectLst/>
                <a:latin typeface="+mn-lt"/>
                <a:ea typeface="+mn-ea"/>
                <a:cs typeface="+mn-cs"/>
              </a:rPr>
              <a:t>01:15</a:t>
            </a:r>
          </a:p>
          <a:p>
            <a:r>
              <a:rPr lang="en-US" sz="1200" b="0" i="0" kern="1200" dirty="0">
                <a:solidFill>
                  <a:schemeClr val="tx1"/>
                </a:solidFill>
                <a:effectLst/>
                <a:latin typeface="+mn-lt"/>
                <a:ea typeface="+mn-ea"/>
                <a:cs typeface="+mn-cs"/>
              </a:rPr>
              <a:t>maintain your interests maintain your</a:t>
            </a:r>
          </a:p>
          <a:p>
            <a:r>
              <a:rPr lang="en-US" sz="1200" b="0" i="0" kern="1200" dirty="0">
                <a:solidFill>
                  <a:schemeClr val="tx1"/>
                </a:solidFill>
                <a:effectLst/>
                <a:latin typeface="+mn-lt"/>
                <a:ea typeface="+mn-ea"/>
                <a:cs typeface="+mn-cs"/>
              </a:rPr>
              <a:t>01:18</a:t>
            </a:r>
          </a:p>
          <a:p>
            <a:r>
              <a:rPr lang="en-US" sz="1200" b="0" i="0" kern="1200" dirty="0">
                <a:solidFill>
                  <a:schemeClr val="tx1"/>
                </a:solidFill>
                <a:effectLst/>
                <a:latin typeface="+mn-lt"/>
                <a:ea typeface="+mn-ea"/>
                <a:cs typeface="+mn-cs"/>
              </a:rPr>
              <a:t>friendships do the things that are</a:t>
            </a:r>
          </a:p>
          <a:p>
            <a:r>
              <a:rPr lang="en-US" sz="1200" b="0" i="0" kern="1200" dirty="0">
                <a:solidFill>
                  <a:schemeClr val="tx1"/>
                </a:solidFill>
                <a:effectLst/>
                <a:latin typeface="+mn-lt"/>
                <a:ea typeface="+mn-ea"/>
                <a:cs typeface="+mn-cs"/>
              </a:rPr>
              <a:t>01:20</a:t>
            </a:r>
          </a:p>
          <a:p>
            <a:r>
              <a:rPr lang="en-US" sz="1200" b="0" i="0" kern="1200" dirty="0">
                <a:solidFill>
                  <a:schemeClr val="tx1"/>
                </a:solidFill>
                <a:effectLst/>
                <a:latin typeface="+mn-lt"/>
                <a:ea typeface="+mn-ea"/>
                <a:cs typeface="+mn-cs"/>
              </a:rPr>
              <a:t>important to you with or without that</a:t>
            </a:r>
          </a:p>
          <a:p>
            <a:r>
              <a:rPr lang="en-US" sz="1200" b="0" i="0" kern="1200" dirty="0">
                <a:solidFill>
                  <a:schemeClr val="tx1"/>
                </a:solidFill>
                <a:effectLst/>
                <a:latin typeface="+mn-lt"/>
                <a:ea typeface="+mn-ea"/>
                <a:cs typeface="+mn-cs"/>
              </a:rPr>
              <a:t>01:22</a:t>
            </a:r>
          </a:p>
          <a:p>
            <a:r>
              <a:rPr lang="en-US" sz="1200" b="0" i="0" kern="1200" dirty="0">
                <a:solidFill>
                  <a:schemeClr val="tx1"/>
                </a:solidFill>
                <a:effectLst/>
                <a:latin typeface="+mn-lt"/>
                <a:ea typeface="+mn-ea"/>
                <a:cs typeface="+mn-cs"/>
              </a:rPr>
              <a:t>person and it's hard it's a hard</a:t>
            </a:r>
          </a:p>
          <a:p>
            <a:r>
              <a:rPr lang="en-US" sz="1200" b="0" i="0" kern="1200" dirty="0">
                <a:solidFill>
                  <a:schemeClr val="tx1"/>
                </a:solidFill>
                <a:effectLst/>
                <a:latin typeface="+mn-lt"/>
                <a:ea typeface="+mn-ea"/>
                <a:cs typeface="+mn-cs"/>
              </a:rPr>
              <a:t>01:24</a:t>
            </a:r>
          </a:p>
          <a:p>
            <a:r>
              <a:rPr lang="en-US" sz="1200" b="0" i="0" kern="1200" dirty="0">
                <a:solidFill>
                  <a:schemeClr val="tx1"/>
                </a:solidFill>
                <a:effectLst/>
                <a:latin typeface="+mn-lt"/>
                <a:ea typeface="+mn-ea"/>
                <a:cs typeface="+mn-cs"/>
              </a:rPr>
              <a:t>adjustment when that person is no longer</a:t>
            </a:r>
          </a:p>
          <a:p>
            <a:r>
              <a:rPr lang="en-US" sz="1200" b="0" i="0" kern="1200" dirty="0">
                <a:solidFill>
                  <a:schemeClr val="tx1"/>
                </a:solidFill>
                <a:effectLst/>
                <a:latin typeface="+mn-lt"/>
                <a:ea typeface="+mn-ea"/>
                <a:cs typeface="+mn-cs"/>
              </a:rPr>
              <a:t>01:26</a:t>
            </a:r>
          </a:p>
          <a:p>
            <a:r>
              <a:rPr lang="en-US" sz="1200" b="0" i="0" kern="1200" dirty="0">
                <a:solidFill>
                  <a:schemeClr val="tx1"/>
                </a:solidFill>
                <a:effectLst/>
                <a:latin typeface="+mn-lt"/>
                <a:ea typeface="+mn-ea"/>
                <a:cs typeface="+mn-cs"/>
              </a:rPr>
              <a:t>in your life so reach out to people</a:t>
            </a:r>
          </a:p>
          <a:p>
            <a:r>
              <a:rPr lang="en-US" sz="1200" b="0" i="0" kern="1200" dirty="0">
                <a:solidFill>
                  <a:schemeClr val="tx1"/>
                </a:solidFill>
                <a:effectLst/>
                <a:latin typeface="+mn-lt"/>
                <a:ea typeface="+mn-ea"/>
                <a:cs typeface="+mn-cs"/>
              </a:rPr>
              <a:t>01:28</a:t>
            </a:r>
          </a:p>
          <a:p>
            <a:r>
              <a:rPr lang="en-US" sz="1200" b="0" i="0" kern="1200" dirty="0">
                <a:solidFill>
                  <a:schemeClr val="tx1"/>
                </a:solidFill>
                <a:effectLst/>
                <a:latin typeface="+mn-lt"/>
                <a:ea typeface="+mn-ea"/>
                <a:cs typeface="+mn-cs"/>
              </a:rPr>
              <a:t>who've been close to you in the past</a:t>
            </a:r>
          </a:p>
          <a:p>
            <a:r>
              <a:rPr lang="en-US" sz="1200" b="0" i="0" kern="1200" dirty="0">
                <a:solidFill>
                  <a:schemeClr val="tx1"/>
                </a:solidFill>
                <a:effectLst/>
                <a:latin typeface="+mn-lt"/>
                <a:ea typeface="+mn-ea"/>
                <a:cs typeface="+mn-cs"/>
              </a:rPr>
              <a:t>01:31</a:t>
            </a:r>
          </a:p>
          <a:p>
            <a:r>
              <a:rPr lang="en-US" sz="1200" b="0" i="0" kern="1200" dirty="0">
                <a:solidFill>
                  <a:schemeClr val="tx1"/>
                </a:solidFill>
                <a:effectLst/>
                <a:latin typeface="+mn-lt"/>
                <a:ea typeface="+mn-ea"/>
                <a:cs typeface="+mn-cs"/>
              </a:rPr>
              <a:t>maintain your support systems don't</a:t>
            </a:r>
          </a:p>
          <a:p>
            <a:r>
              <a:rPr lang="en-US" sz="1200" b="0" i="0" kern="1200" dirty="0">
                <a:solidFill>
                  <a:schemeClr val="tx1"/>
                </a:solidFill>
                <a:effectLst/>
                <a:latin typeface="+mn-lt"/>
                <a:ea typeface="+mn-ea"/>
                <a:cs typeface="+mn-cs"/>
              </a:rPr>
              <a:t>01:33</a:t>
            </a:r>
          </a:p>
          <a:p>
            <a:r>
              <a:rPr lang="en-US" sz="1200" b="0" i="0" kern="1200" dirty="0">
                <a:solidFill>
                  <a:schemeClr val="tx1"/>
                </a:solidFill>
                <a:effectLst/>
                <a:latin typeface="+mn-lt"/>
                <a:ea typeface="+mn-ea"/>
                <a:cs typeface="+mn-cs"/>
              </a:rPr>
              <a:t>isolate yourself and yeah we know it's</a:t>
            </a:r>
          </a:p>
          <a:p>
            <a:r>
              <a:rPr lang="en-US" sz="1200" b="0" i="0" kern="1200" dirty="0">
                <a:solidFill>
                  <a:schemeClr val="tx1"/>
                </a:solidFill>
                <a:effectLst/>
                <a:latin typeface="+mn-lt"/>
                <a:ea typeface="+mn-ea"/>
                <a:cs typeface="+mn-cs"/>
              </a:rPr>
              <a:t>01:36</a:t>
            </a:r>
          </a:p>
          <a:p>
            <a:r>
              <a:rPr lang="en-US" sz="1200" b="0" i="0" kern="1200" dirty="0">
                <a:solidFill>
                  <a:schemeClr val="tx1"/>
                </a:solidFill>
                <a:effectLst/>
                <a:latin typeface="+mn-lt"/>
                <a:ea typeface="+mn-ea"/>
                <a:cs typeface="+mn-cs"/>
              </a:rPr>
              <a:t>okay to wallow in it a little bit sure</a:t>
            </a:r>
          </a:p>
          <a:p>
            <a:r>
              <a:rPr lang="en-US" sz="1200" b="0" i="0" kern="1200" dirty="0">
                <a:solidFill>
                  <a:schemeClr val="tx1"/>
                </a:solidFill>
                <a:effectLst/>
                <a:latin typeface="+mn-lt"/>
                <a:ea typeface="+mn-ea"/>
                <a:cs typeface="+mn-cs"/>
              </a:rPr>
              <a:t>01:38</a:t>
            </a:r>
          </a:p>
          <a:p>
            <a:r>
              <a:rPr lang="en-US" sz="1200" b="0" i="0" kern="1200" dirty="0">
                <a:solidFill>
                  <a:schemeClr val="tx1"/>
                </a:solidFill>
                <a:effectLst/>
                <a:latin typeface="+mn-lt"/>
                <a:ea typeface="+mn-ea"/>
                <a:cs typeface="+mn-cs"/>
              </a:rPr>
              <a:t>it's part of the process as well but</a:t>
            </a:r>
          </a:p>
          <a:p>
            <a:r>
              <a:rPr lang="en-US" sz="1200" b="0" i="0" kern="1200" dirty="0">
                <a:solidFill>
                  <a:schemeClr val="tx1"/>
                </a:solidFill>
                <a:effectLst/>
                <a:latin typeface="+mn-lt"/>
                <a:ea typeface="+mn-ea"/>
                <a:cs typeface="+mn-cs"/>
              </a:rPr>
              <a:t>01:40</a:t>
            </a:r>
          </a:p>
          <a:p>
            <a:r>
              <a:rPr lang="en-US" sz="1200" b="0" i="0" kern="1200" dirty="0">
                <a:solidFill>
                  <a:schemeClr val="tx1"/>
                </a:solidFill>
                <a:effectLst/>
                <a:latin typeface="+mn-lt"/>
                <a:ea typeface="+mn-ea"/>
                <a:cs typeface="+mn-cs"/>
              </a:rPr>
              <a:t>don't isolate yourself it can get</a:t>
            </a:r>
          </a:p>
          <a:p>
            <a:r>
              <a:rPr lang="en-US" sz="1200" b="0" i="0" kern="1200" dirty="0">
                <a:solidFill>
                  <a:schemeClr val="tx1"/>
                </a:solidFill>
                <a:effectLst/>
                <a:latin typeface="+mn-lt"/>
                <a:ea typeface="+mn-ea"/>
                <a:cs typeface="+mn-cs"/>
              </a:rPr>
              <a:t>01:42</a:t>
            </a:r>
          </a:p>
          <a:p>
            <a:r>
              <a:rPr lang="en-US" sz="1200" b="0" i="0" kern="1200" dirty="0">
                <a:solidFill>
                  <a:schemeClr val="tx1"/>
                </a:solidFill>
                <a:effectLst/>
                <a:latin typeface="+mn-lt"/>
                <a:ea typeface="+mn-ea"/>
                <a:cs typeface="+mn-cs"/>
              </a:rPr>
              <a:t>unhealthy so maintain your friendships</a:t>
            </a:r>
          </a:p>
          <a:p>
            <a:r>
              <a:rPr lang="en-US" sz="1200" b="0" i="0" kern="1200" dirty="0">
                <a:solidFill>
                  <a:schemeClr val="tx1"/>
                </a:solidFill>
                <a:effectLst/>
                <a:latin typeface="+mn-lt"/>
                <a:ea typeface="+mn-ea"/>
                <a:cs typeface="+mn-cs"/>
              </a:rPr>
              <a:t>01:44</a:t>
            </a:r>
          </a:p>
          <a:p>
            <a:r>
              <a:rPr lang="en-US" sz="1200" b="0" i="0" kern="1200" dirty="0">
                <a:solidFill>
                  <a:schemeClr val="tx1"/>
                </a:solidFill>
                <a:effectLst/>
                <a:latin typeface="+mn-lt"/>
                <a:ea typeface="+mn-ea"/>
                <a:cs typeface="+mn-cs"/>
              </a:rPr>
              <a:t>and that will help you to adjust to a</a:t>
            </a:r>
          </a:p>
          <a:p>
            <a:r>
              <a:rPr lang="en-US" sz="1200" b="0" i="0" kern="1200" dirty="0">
                <a:solidFill>
                  <a:schemeClr val="tx1"/>
                </a:solidFill>
                <a:effectLst/>
                <a:latin typeface="+mn-lt"/>
                <a:ea typeface="+mn-ea"/>
                <a:cs typeface="+mn-cs"/>
              </a:rPr>
              <a:t>01:47</a:t>
            </a:r>
          </a:p>
          <a:p>
            <a:r>
              <a:rPr lang="en-US" sz="1200" b="0" i="0" kern="1200" dirty="0">
                <a:solidFill>
                  <a:schemeClr val="tx1"/>
                </a:solidFill>
                <a:effectLst/>
                <a:latin typeface="+mn-lt"/>
                <a:ea typeface="+mn-ea"/>
                <a:cs typeface="+mn-cs"/>
              </a:rPr>
              <a:t>new life without that person physically</a:t>
            </a:r>
          </a:p>
          <a:p>
            <a:r>
              <a:rPr lang="en-US" sz="1200" b="0" i="0" kern="1200" dirty="0">
                <a:solidFill>
                  <a:schemeClr val="tx1"/>
                </a:solidFill>
                <a:effectLst/>
                <a:latin typeface="+mn-lt"/>
                <a:ea typeface="+mn-ea"/>
                <a:cs typeface="+mn-cs"/>
              </a:rPr>
              <a:t>01:49</a:t>
            </a:r>
          </a:p>
          <a:p>
            <a:r>
              <a:rPr lang="en-US" sz="1200" b="0" i="0" kern="1200" dirty="0">
                <a:solidFill>
                  <a:schemeClr val="tx1"/>
                </a:solidFill>
                <a:effectLst/>
                <a:latin typeface="+mn-lt"/>
                <a:ea typeface="+mn-ea"/>
                <a:cs typeface="+mn-cs"/>
              </a:rPr>
              <a:t>in your life and the last task or stage</a:t>
            </a:r>
          </a:p>
          <a:p>
            <a:r>
              <a:rPr lang="en-US" sz="1200" b="0" i="0" kern="1200" dirty="0">
                <a:solidFill>
                  <a:schemeClr val="tx1"/>
                </a:solidFill>
                <a:effectLst/>
                <a:latin typeface="+mn-lt"/>
                <a:ea typeface="+mn-ea"/>
                <a:cs typeface="+mn-cs"/>
              </a:rPr>
              <a:t>01:53</a:t>
            </a:r>
          </a:p>
          <a:p>
            <a:r>
              <a:rPr lang="en-US" sz="1200" b="0" i="0" kern="1200" dirty="0">
                <a:solidFill>
                  <a:schemeClr val="tx1"/>
                </a:solidFill>
                <a:effectLst/>
                <a:latin typeface="+mn-lt"/>
                <a:ea typeface="+mn-ea"/>
                <a:cs typeface="+mn-cs"/>
              </a:rPr>
              <a:t>of the grief process is what I love it's</a:t>
            </a:r>
          </a:p>
          <a:p>
            <a:r>
              <a:rPr lang="en-US" sz="1200" b="0" i="0" kern="1200" dirty="0">
                <a:solidFill>
                  <a:schemeClr val="tx1"/>
                </a:solidFill>
                <a:effectLst/>
                <a:latin typeface="+mn-lt"/>
                <a:ea typeface="+mn-ea"/>
                <a:cs typeface="+mn-cs"/>
              </a:rPr>
              <a:t>01:56</a:t>
            </a:r>
          </a:p>
          <a:p>
            <a:r>
              <a:rPr lang="en-US" sz="1200" b="0" i="0" kern="1200" dirty="0">
                <a:solidFill>
                  <a:schemeClr val="tx1"/>
                </a:solidFill>
                <a:effectLst/>
                <a:latin typeface="+mn-lt"/>
                <a:ea typeface="+mn-ea"/>
                <a:cs typeface="+mn-cs"/>
              </a:rPr>
              <a:t>called emotionally relocating the person</a:t>
            </a:r>
          </a:p>
          <a:p>
            <a:r>
              <a:rPr lang="en-US" sz="1200" b="0" i="0" kern="1200" dirty="0">
                <a:solidFill>
                  <a:schemeClr val="tx1"/>
                </a:solidFill>
                <a:effectLst/>
                <a:latin typeface="+mn-lt"/>
                <a:ea typeface="+mn-ea"/>
                <a:cs typeface="+mn-cs"/>
              </a:rPr>
              <a:t>01:59</a:t>
            </a:r>
          </a:p>
          <a:p>
            <a:r>
              <a:rPr lang="en-US" sz="1200" b="0" i="0" kern="1200" dirty="0">
                <a:solidFill>
                  <a:schemeClr val="tx1"/>
                </a:solidFill>
                <a:effectLst/>
                <a:latin typeface="+mn-lt"/>
                <a:ea typeface="+mn-ea"/>
                <a:cs typeface="+mn-cs"/>
              </a:rPr>
              <a:t>in your heart and moving forward so it's</a:t>
            </a:r>
          </a:p>
          <a:p>
            <a:r>
              <a:rPr lang="en-US" sz="1200" b="0" i="0" kern="1200" dirty="0">
                <a:solidFill>
                  <a:schemeClr val="tx1"/>
                </a:solidFill>
                <a:effectLst/>
                <a:latin typeface="+mn-lt"/>
                <a:ea typeface="+mn-ea"/>
                <a:cs typeface="+mn-cs"/>
              </a:rPr>
              <a:t>02:02</a:t>
            </a:r>
          </a:p>
          <a:p>
            <a:r>
              <a:rPr lang="en-US" sz="1200" b="0" i="0" kern="1200" dirty="0">
                <a:solidFill>
                  <a:schemeClr val="tx1"/>
                </a:solidFill>
                <a:effectLst/>
                <a:latin typeface="+mn-lt"/>
                <a:ea typeface="+mn-ea"/>
                <a:cs typeface="+mn-cs"/>
              </a:rPr>
              <a:t>not much different when it with a</a:t>
            </a:r>
          </a:p>
          <a:p>
            <a:r>
              <a:rPr lang="en-US" sz="1200" b="0" i="0" kern="1200" dirty="0">
                <a:solidFill>
                  <a:schemeClr val="tx1"/>
                </a:solidFill>
                <a:effectLst/>
                <a:latin typeface="+mn-lt"/>
                <a:ea typeface="+mn-ea"/>
                <a:cs typeface="+mn-cs"/>
              </a:rPr>
              <a:t>02:04</a:t>
            </a:r>
          </a:p>
          <a:p>
            <a:r>
              <a:rPr lang="en-US" sz="1200" b="0" i="0" kern="1200" dirty="0">
                <a:solidFill>
                  <a:schemeClr val="tx1"/>
                </a:solidFill>
                <a:effectLst/>
                <a:latin typeface="+mn-lt"/>
                <a:ea typeface="+mn-ea"/>
                <a:cs typeface="+mn-cs"/>
              </a:rPr>
              <a:t>breakup you don't stop just stop loving</a:t>
            </a:r>
          </a:p>
          <a:p>
            <a:r>
              <a:rPr lang="en-US" sz="1200" b="0" i="0" kern="1200" dirty="0">
                <a:solidFill>
                  <a:schemeClr val="tx1"/>
                </a:solidFill>
                <a:effectLst/>
                <a:latin typeface="+mn-lt"/>
                <a:ea typeface="+mn-ea"/>
                <a:cs typeface="+mn-cs"/>
              </a:rPr>
              <a:t>02:06</a:t>
            </a:r>
          </a:p>
          <a:p>
            <a:r>
              <a:rPr lang="en-US" sz="1200" b="0" i="0" kern="1200" dirty="0">
                <a:solidFill>
                  <a:schemeClr val="tx1"/>
                </a:solidFill>
                <a:effectLst/>
                <a:latin typeface="+mn-lt"/>
                <a:ea typeface="+mn-ea"/>
                <a:cs typeface="+mn-cs"/>
              </a:rPr>
              <a:t>the person that because you did love</a:t>
            </a:r>
          </a:p>
          <a:p>
            <a:r>
              <a:rPr lang="en-US" sz="1200" b="0" i="0" kern="1200" dirty="0">
                <a:solidFill>
                  <a:schemeClr val="tx1"/>
                </a:solidFill>
                <a:effectLst/>
                <a:latin typeface="+mn-lt"/>
                <a:ea typeface="+mn-ea"/>
                <a:cs typeface="+mn-cs"/>
              </a:rPr>
              <a:t>02:08</a:t>
            </a:r>
          </a:p>
          <a:p>
            <a:r>
              <a:rPr lang="en-US" sz="1200" b="0" i="0" kern="1200" dirty="0">
                <a:solidFill>
                  <a:schemeClr val="tx1"/>
                </a:solidFill>
                <a:effectLst/>
                <a:latin typeface="+mn-lt"/>
                <a:ea typeface="+mn-ea"/>
                <a:cs typeface="+mn-cs"/>
              </a:rPr>
              <a:t>them they still have a part in your</a:t>
            </a:r>
          </a:p>
          <a:p>
            <a:r>
              <a:rPr lang="en-US" sz="1200" b="0" i="0" kern="1200" dirty="0">
                <a:solidFill>
                  <a:schemeClr val="tx1"/>
                </a:solidFill>
                <a:effectLst/>
                <a:latin typeface="+mn-lt"/>
                <a:ea typeface="+mn-ea"/>
                <a:cs typeface="+mn-cs"/>
              </a:rPr>
              <a:t>02:09</a:t>
            </a:r>
          </a:p>
          <a:p>
            <a:r>
              <a:rPr lang="en-US" sz="1200" b="0" i="0" kern="1200" dirty="0">
                <a:solidFill>
                  <a:schemeClr val="tx1"/>
                </a:solidFill>
                <a:effectLst/>
                <a:latin typeface="+mn-lt"/>
                <a:ea typeface="+mn-ea"/>
                <a:cs typeface="+mn-cs"/>
              </a:rPr>
              <a:t>heart so it's okay to keep them in your</a:t>
            </a:r>
          </a:p>
          <a:p>
            <a:r>
              <a:rPr lang="en-US" sz="1200" b="0" i="0" kern="1200" dirty="0">
                <a:solidFill>
                  <a:schemeClr val="tx1"/>
                </a:solidFill>
                <a:effectLst/>
                <a:latin typeface="+mn-lt"/>
                <a:ea typeface="+mn-ea"/>
                <a:cs typeface="+mn-cs"/>
              </a:rPr>
              <a:t>02:13</a:t>
            </a:r>
          </a:p>
          <a:p>
            <a:r>
              <a:rPr lang="en-US" sz="1200" b="0" i="0" kern="1200" dirty="0">
                <a:solidFill>
                  <a:schemeClr val="tx1"/>
                </a:solidFill>
                <a:effectLst/>
                <a:latin typeface="+mn-lt"/>
                <a:ea typeface="+mn-ea"/>
                <a:cs typeface="+mn-cs"/>
              </a:rPr>
              <a:t>heart</a:t>
            </a:r>
          </a:p>
          <a:p>
            <a:r>
              <a:rPr lang="en-US" sz="1200" b="0" i="0" kern="1200" dirty="0">
                <a:solidFill>
                  <a:schemeClr val="tx1"/>
                </a:solidFill>
                <a:effectLst/>
                <a:latin typeface="+mn-lt"/>
                <a:ea typeface="+mn-ea"/>
                <a:cs typeface="+mn-cs"/>
              </a:rPr>
              <a:t>02:13</a:t>
            </a:r>
          </a:p>
          <a:p>
            <a:r>
              <a:rPr lang="en-US" sz="1200" b="0" i="0" kern="1200" dirty="0">
                <a:solidFill>
                  <a:schemeClr val="tx1"/>
                </a:solidFill>
                <a:effectLst/>
                <a:latin typeface="+mn-lt"/>
                <a:ea typeface="+mn-ea"/>
                <a:cs typeface="+mn-cs"/>
              </a:rPr>
              <a:t>in a way that will help you move forward</a:t>
            </a:r>
          </a:p>
          <a:p>
            <a:r>
              <a:rPr lang="en-US" sz="1200" b="0" i="0" kern="1200" dirty="0">
                <a:solidFill>
                  <a:schemeClr val="tx1"/>
                </a:solidFill>
                <a:effectLst/>
                <a:latin typeface="+mn-lt"/>
                <a:ea typeface="+mn-ea"/>
                <a:cs typeface="+mn-cs"/>
              </a:rPr>
              <a:t>02:15</a:t>
            </a:r>
          </a:p>
          <a:p>
            <a:r>
              <a:rPr lang="en-US" sz="1200" b="0" i="0" kern="1200" dirty="0">
                <a:solidFill>
                  <a:schemeClr val="tx1"/>
                </a:solidFill>
                <a:effectLst/>
                <a:latin typeface="+mn-lt"/>
                <a:ea typeface="+mn-ea"/>
                <a:cs typeface="+mn-cs"/>
              </a:rPr>
              <a:t>and once you've gone through those</a:t>
            </a:r>
          </a:p>
          <a:p>
            <a:r>
              <a:rPr lang="en-US" sz="1200" b="0" i="0" kern="1200" dirty="0">
                <a:solidFill>
                  <a:schemeClr val="tx1"/>
                </a:solidFill>
                <a:effectLst/>
                <a:latin typeface="+mn-lt"/>
                <a:ea typeface="+mn-ea"/>
                <a:cs typeface="+mn-cs"/>
              </a:rPr>
              <a:t>02:18</a:t>
            </a:r>
          </a:p>
          <a:p>
            <a:r>
              <a:rPr lang="en-US" sz="1200" b="0" i="0" kern="1200" dirty="0">
                <a:solidFill>
                  <a:schemeClr val="tx1"/>
                </a:solidFill>
                <a:effectLst/>
                <a:latin typeface="+mn-lt"/>
                <a:ea typeface="+mn-ea"/>
                <a:cs typeface="+mn-cs"/>
              </a:rPr>
              <a:t>stages you'll be able to move forward so</a:t>
            </a:r>
          </a:p>
          <a:p>
            <a:r>
              <a:rPr lang="en-US" sz="1200" b="0" i="0" kern="1200" dirty="0">
                <a:solidFill>
                  <a:schemeClr val="tx1"/>
                </a:solidFill>
                <a:effectLst/>
                <a:latin typeface="+mn-lt"/>
                <a:ea typeface="+mn-ea"/>
                <a:cs typeface="+mn-cs"/>
              </a:rPr>
              <a:t>02:21</a:t>
            </a:r>
          </a:p>
          <a:p>
            <a:r>
              <a:rPr lang="en-US" sz="1200" b="0" i="0" kern="1200" dirty="0">
                <a:solidFill>
                  <a:schemeClr val="tx1"/>
                </a:solidFill>
                <a:effectLst/>
                <a:latin typeface="+mn-lt"/>
                <a:ea typeface="+mn-ea"/>
                <a:cs typeface="+mn-cs"/>
              </a:rPr>
              <a:t>best of luck to you and hope that's been</a:t>
            </a:r>
          </a:p>
          <a:p>
            <a:r>
              <a:rPr lang="en-US" sz="1200" b="0" i="0" kern="1200" dirty="0">
                <a:solidFill>
                  <a:schemeClr val="tx1"/>
                </a:solidFill>
                <a:effectLst/>
                <a:latin typeface="+mn-lt"/>
                <a:ea typeface="+mn-ea"/>
                <a:cs typeface="+mn-cs"/>
              </a:rPr>
              <a:t>02:23</a:t>
            </a:r>
          </a:p>
          <a:p>
            <a:r>
              <a:rPr lang="en-US" sz="1200" b="0" i="0" kern="1200" dirty="0">
                <a:solidFill>
                  <a:schemeClr val="tx1"/>
                </a:solidFill>
                <a:effectLst/>
                <a:latin typeface="+mn-lt"/>
                <a:ea typeface="+mn-ea"/>
                <a:cs typeface="+mn-cs"/>
              </a:rPr>
              <a:t>helpful</a:t>
            </a:r>
          </a:p>
          <a:p>
            <a:endParaRPr lang="en-US" dirty="0"/>
          </a:p>
        </p:txBody>
      </p:sp>
      <p:sp>
        <p:nvSpPr>
          <p:cNvPr id="4" name="Slide Number Placeholder 3"/>
          <p:cNvSpPr>
            <a:spLocks noGrp="1"/>
          </p:cNvSpPr>
          <p:nvPr>
            <p:ph type="sldNum" sz="quarter" idx="5"/>
          </p:nvPr>
        </p:nvSpPr>
        <p:spPr/>
        <p:txBody>
          <a:bodyPr/>
          <a:lstStyle/>
          <a:p>
            <a:fld id="{2A6A4FF1-934B-4E60-83FB-70BB312298CA}" type="slidenum">
              <a:rPr lang="en-US" smtClean="0"/>
              <a:t>13</a:t>
            </a:fld>
            <a:endParaRPr lang="en-US"/>
          </a:p>
        </p:txBody>
      </p:sp>
    </p:spTree>
    <p:extLst>
      <p:ext uri="{BB962C8B-B14F-4D97-AF65-F5344CB8AC3E}">
        <p14:creationId xmlns:p14="http://schemas.microsoft.com/office/powerpoint/2010/main" val="223589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A953-832F-419E-839B-57DD3B76FC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91381A-AA83-4EFE-9A62-F0270E160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F10E45-4033-45A3-A6D2-4FCF73746132}"/>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336A5BB4-4F52-40CC-B56F-16492F12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DE7EB-B91F-4305-BA34-16C41798B9FB}"/>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317086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5DC1-394E-4E58-BD56-AF1E1B9658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4D735C-48C0-4821-B6A5-CE641DA02E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45B48-A4FE-451B-B7BF-4E448295CF20}"/>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E193F397-0452-4729-A7FD-6EED93BC0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DDB44-7871-453C-9287-43CD00051334}"/>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281250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253E8F-286E-4C7A-BC1A-144FE89F5D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DE5AF-8CDA-4A3A-81E5-F40BF18F4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D9341-9868-43B8-8A05-76B01FD48EA2}"/>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79425A34-5611-4F1D-A1BB-B7FF39A6B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19039-DF7F-45D4-9AC0-7D55A072160A}"/>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215366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14BD-3C12-4816-B693-80A611B54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2A1E9-5E3E-43F9-AACF-DADF5E4E8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2C5E3-02A5-42D6-8B53-2283A7C95D0A}"/>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AA8FDA69-2292-4C4B-BDD9-958950A7C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FFF19-A42F-4F4B-B0FA-F2DCCD6C6731}"/>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203603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E94C-4F33-40A8-8A0E-B07338BDD4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182646-3253-499F-BCBE-0022123422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184FF-8CB9-4DD2-9CCD-C434AE934EAF}"/>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833FA659-0CF9-47E2-B000-442FA8935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78E84-A265-4598-A29A-11570A041593}"/>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31392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9D78-B7D2-4D6D-8947-1629489A7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9808B-3037-483B-A84D-FFE5AB6665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61276-003B-495C-94D5-0CA39189A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77F08-FCF0-4CDD-A845-FDCF6FC0A58D}"/>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6" name="Footer Placeholder 5">
            <a:extLst>
              <a:ext uri="{FF2B5EF4-FFF2-40B4-BE49-F238E27FC236}">
                <a16:creationId xmlns:a16="http://schemas.microsoft.com/office/drawing/2014/main" id="{9C733C51-5025-42BB-827E-54E467688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7711-829C-4E0D-8C7E-D22C372710CA}"/>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207680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5D28-F953-4DF2-82B9-85654D29D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10388-05EB-44C8-B298-45FFD9E3B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4F66C1-319D-48DA-83B0-C21AA20C0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B1228B-00EC-4288-94AE-5687D39C0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B0ADE4-0C8C-4801-9B44-33F776939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DF463-8AA6-4027-A709-3665922FA924}"/>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8" name="Footer Placeholder 7">
            <a:extLst>
              <a:ext uri="{FF2B5EF4-FFF2-40B4-BE49-F238E27FC236}">
                <a16:creationId xmlns:a16="http://schemas.microsoft.com/office/drawing/2014/main" id="{3E8F3814-36BC-4363-BD28-BF578567C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6091E-D74E-4A7A-A321-2841A80FD5BA}"/>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427378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FAF2-6529-4803-9904-D9DADED67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ED3270-668A-491E-B4A1-EB70F310470C}"/>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4" name="Footer Placeholder 3">
            <a:extLst>
              <a:ext uri="{FF2B5EF4-FFF2-40B4-BE49-F238E27FC236}">
                <a16:creationId xmlns:a16="http://schemas.microsoft.com/office/drawing/2014/main" id="{4960F40D-4C44-443F-8502-1D0995EC8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4E9CDE-4B6D-4BFD-8F56-6B8B20E33DB5}"/>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12196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0D56B-0C24-48E4-9AB9-10ABB786315C}"/>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3" name="Footer Placeholder 2">
            <a:extLst>
              <a:ext uri="{FF2B5EF4-FFF2-40B4-BE49-F238E27FC236}">
                <a16:creationId xmlns:a16="http://schemas.microsoft.com/office/drawing/2014/main" id="{C8CAA389-B5AF-4A63-9FD8-05264E39B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BDAA8-9F88-4F0E-ADA4-922AD98FC7E1}"/>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316019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42BA-DDBC-4FF7-9BFB-8496AF293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EF7053-AF5C-4D87-86D4-33CD19200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13A661-4741-4345-A560-6BBABDC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392EF-EB1F-48FE-A982-1D943E448C83}"/>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6" name="Footer Placeholder 5">
            <a:extLst>
              <a:ext uri="{FF2B5EF4-FFF2-40B4-BE49-F238E27FC236}">
                <a16:creationId xmlns:a16="http://schemas.microsoft.com/office/drawing/2014/main" id="{9DF35872-15F4-45E4-AF7A-29EF3DFD9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55393-442C-41AB-8443-EDFCBD98643E}"/>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426981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110-C164-435F-9BBF-457084A60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531DD-70D7-4AC2-A411-906CE9AA1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42563-67B6-4721-B7D6-5EB831718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5FBED-E645-4C10-9432-41C50648F28F}"/>
              </a:ext>
            </a:extLst>
          </p:cNvPr>
          <p:cNvSpPr>
            <a:spLocks noGrp="1"/>
          </p:cNvSpPr>
          <p:nvPr>
            <p:ph type="dt" sz="half" idx="10"/>
          </p:nvPr>
        </p:nvSpPr>
        <p:spPr/>
        <p:txBody>
          <a:bodyPr/>
          <a:lstStyle/>
          <a:p>
            <a:fld id="{648D9981-5325-4136-85B5-6BD299BBD465}" type="datetimeFigureOut">
              <a:rPr lang="en-US" smtClean="0"/>
              <a:t>7/8/2020</a:t>
            </a:fld>
            <a:endParaRPr lang="en-US"/>
          </a:p>
        </p:txBody>
      </p:sp>
      <p:sp>
        <p:nvSpPr>
          <p:cNvPr id="6" name="Footer Placeholder 5">
            <a:extLst>
              <a:ext uri="{FF2B5EF4-FFF2-40B4-BE49-F238E27FC236}">
                <a16:creationId xmlns:a16="http://schemas.microsoft.com/office/drawing/2014/main" id="{15C2A022-11C5-41A4-A2CA-6F933A92D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740F0-91DC-4E04-A7DD-9874100674EE}"/>
              </a:ext>
            </a:extLst>
          </p:cNvPr>
          <p:cNvSpPr>
            <a:spLocks noGrp="1"/>
          </p:cNvSpPr>
          <p:nvPr>
            <p:ph type="sldNum" sz="quarter" idx="12"/>
          </p:nvPr>
        </p:nvSpPr>
        <p:spPr/>
        <p:txBody>
          <a:bodyPr/>
          <a:lstStyle/>
          <a:p>
            <a:fld id="{E939ED8E-78B1-4CAA-8C33-C163DD4B54B2}" type="slidenum">
              <a:rPr lang="en-US" smtClean="0"/>
              <a:t>‹#›</a:t>
            </a:fld>
            <a:endParaRPr lang="en-US"/>
          </a:p>
        </p:txBody>
      </p:sp>
    </p:spTree>
    <p:extLst>
      <p:ext uri="{BB962C8B-B14F-4D97-AF65-F5344CB8AC3E}">
        <p14:creationId xmlns:p14="http://schemas.microsoft.com/office/powerpoint/2010/main" val="92064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CB969-8613-49E4-867D-6945977FF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4E060-D487-49D5-8FDD-765C95807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BCA7-58CB-4D1B-BFE2-E667329D6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9981-5325-4136-85B5-6BD299BBD465}" type="datetimeFigureOut">
              <a:rPr lang="en-US" smtClean="0"/>
              <a:t>7/8/2020</a:t>
            </a:fld>
            <a:endParaRPr lang="en-US"/>
          </a:p>
        </p:txBody>
      </p:sp>
      <p:sp>
        <p:nvSpPr>
          <p:cNvPr id="5" name="Footer Placeholder 4">
            <a:extLst>
              <a:ext uri="{FF2B5EF4-FFF2-40B4-BE49-F238E27FC236}">
                <a16:creationId xmlns:a16="http://schemas.microsoft.com/office/drawing/2014/main" id="{1FA56926-3C31-438C-96C4-7FE3B2311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1DEA50-A2BC-4C5E-8AAE-11771F6F7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9ED8E-78B1-4CAA-8C33-C163DD4B54B2}" type="slidenum">
              <a:rPr lang="en-US" smtClean="0"/>
              <a:t>‹#›</a:t>
            </a:fld>
            <a:endParaRPr lang="en-US"/>
          </a:p>
        </p:txBody>
      </p:sp>
    </p:spTree>
    <p:extLst>
      <p:ext uri="{BB962C8B-B14F-4D97-AF65-F5344CB8AC3E}">
        <p14:creationId xmlns:p14="http://schemas.microsoft.com/office/powerpoint/2010/main" val="747083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Q1mv-ThR0mY?feature=oembed"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E81949-D56B-4942-9427-E6F1BD59DB82}"/>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Coping with a Break-Up</a:t>
            </a:r>
          </a:p>
        </p:txBody>
      </p:sp>
      <p:sp>
        <p:nvSpPr>
          <p:cNvPr id="3" name="Subtitle 2">
            <a:extLst>
              <a:ext uri="{FF2B5EF4-FFF2-40B4-BE49-F238E27FC236}">
                <a16:creationId xmlns:a16="http://schemas.microsoft.com/office/drawing/2014/main" id="{D2D72B86-C605-4D7F-B94E-3988128EA04B}"/>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12718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D476-9FC5-49E3-BC2E-86FF9012D592}"/>
              </a:ext>
            </a:extLst>
          </p:cNvPr>
          <p:cNvSpPr>
            <a:spLocks noGrp="1"/>
          </p:cNvSpPr>
          <p:nvPr>
            <p:ph type="title"/>
          </p:nvPr>
        </p:nvSpPr>
        <p:spPr/>
        <p:txBody>
          <a:bodyPr>
            <a:normAutofit/>
          </a:bodyPr>
          <a:lstStyle/>
          <a:p>
            <a:r>
              <a:rPr lang="en-US" sz="4800" b="1" u="sng" dirty="0"/>
              <a:t>Guilt and Bargaining </a:t>
            </a:r>
          </a:p>
        </p:txBody>
      </p:sp>
      <p:sp>
        <p:nvSpPr>
          <p:cNvPr id="3" name="Content Placeholder 2">
            <a:extLst>
              <a:ext uri="{FF2B5EF4-FFF2-40B4-BE49-F238E27FC236}">
                <a16:creationId xmlns:a16="http://schemas.microsoft.com/office/drawing/2014/main" id="{42D861E9-AAC7-4B5B-8B56-C138E9D10ECD}"/>
              </a:ext>
            </a:extLst>
          </p:cNvPr>
          <p:cNvSpPr>
            <a:spLocks noGrp="1"/>
          </p:cNvSpPr>
          <p:nvPr>
            <p:ph idx="1"/>
          </p:nvPr>
        </p:nvSpPr>
        <p:spPr>
          <a:xfrm>
            <a:off x="838200" y="2141537"/>
            <a:ext cx="10515600" cy="4351338"/>
          </a:xfrm>
        </p:spPr>
        <p:txBody>
          <a:bodyPr>
            <a:normAutofit/>
          </a:bodyPr>
          <a:lstStyle/>
          <a:p>
            <a:pPr marL="0" indent="0">
              <a:buNone/>
            </a:pPr>
            <a:r>
              <a:rPr lang="en-US" sz="4400" dirty="0"/>
              <a:t>During this stage you may feel like you could have prevented the break-up. You may think thoughts that begin like, “If I had only…” or “If I hadn’t done…”</a:t>
            </a:r>
          </a:p>
        </p:txBody>
      </p:sp>
    </p:spTree>
    <p:extLst>
      <p:ext uri="{BB962C8B-B14F-4D97-AF65-F5344CB8AC3E}">
        <p14:creationId xmlns:p14="http://schemas.microsoft.com/office/powerpoint/2010/main" val="409234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44BE-DDEE-45CB-B356-27AFF5D7E3CD}"/>
              </a:ext>
            </a:extLst>
          </p:cNvPr>
          <p:cNvSpPr>
            <a:spLocks noGrp="1"/>
          </p:cNvSpPr>
          <p:nvPr>
            <p:ph type="title"/>
          </p:nvPr>
        </p:nvSpPr>
        <p:spPr/>
        <p:txBody>
          <a:bodyPr>
            <a:normAutofit/>
          </a:bodyPr>
          <a:lstStyle/>
          <a:p>
            <a:r>
              <a:rPr lang="en-US" sz="4800" b="1" u="sng" dirty="0"/>
              <a:t>Depression</a:t>
            </a:r>
          </a:p>
        </p:txBody>
      </p:sp>
      <p:sp>
        <p:nvSpPr>
          <p:cNvPr id="3" name="Content Placeholder 2">
            <a:extLst>
              <a:ext uri="{FF2B5EF4-FFF2-40B4-BE49-F238E27FC236}">
                <a16:creationId xmlns:a16="http://schemas.microsoft.com/office/drawing/2014/main" id="{6EADDEB3-E6CE-4F3F-B22B-1E646DF213A4}"/>
              </a:ext>
            </a:extLst>
          </p:cNvPr>
          <p:cNvSpPr>
            <a:spLocks noGrp="1"/>
          </p:cNvSpPr>
          <p:nvPr>
            <p:ph idx="1"/>
          </p:nvPr>
        </p:nvSpPr>
        <p:spPr>
          <a:xfrm>
            <a:off x="838200" y="2141537"/>
            <a:ext cx="10515600" cy="4351338"/>
          </a:xfrm>
        </p:spPr>
        <p:txBody>
          <a:bodyPr>
            <a:normAutofit/>
          </a:bodyPr>
          <a:lstStyle/>
          <a:p>
            <a:pPr marL="0" indent="0">
              <a:buNone/>
            </a:pPr>
            <a:r>
              <a:rPr lang="en-US" sz="4400" dirty="0"/>
              <a:t>Depression is often the next to last stage of grief. At this point you start to realize the relationship is over and feel the sadness of that</a:t>
            </a:r>
          </a:p>
        </p:txBody>
      </p:sp>
    </p:spTree>
    <p:extLst>
      <p:ext uri="{BB962C8B-B14F-4D97-AF65-F5344CB8AC3E}">
        <p14:creationId xmlns:p14="http://schemas.microsoft.com/office/powerpoint/2010/main" val="406372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23DF-C5A4-4BFA-8881-1B5AB785256B}"/>
              </a:ext>
            </a:extLst>
          </p:cNvPr>
          <p:cNvSpPr>
            <a:spLocks noGrp="1"/>
          </p:cNvSpPr>
          <p:nvPr>
            <p:ph type="title"/>
          </p:nvPr>
        </p:nvSpPr>
        <p:spPr/>
        <p:txBody>
          <a:bodyPr/>
          <a:lstStyle/>
          <a:p>
            <a:r>
              <a:rPr lang="en-US" sz="4800" b="1" u="sng" dirty="0"/>
              <a:t>Acceptance</a:t>
            </a:r>
            <a:r>
              <a:rPr lang="en-US" dirty="0"/>
              <a:t> </a:t>
            </a:r>
          </a:p>
        </p:txBody>
      </p:sp>
      <p:sp>
        <p:nvSpPr>
          <p:cNvPr id="3" name="Content Placeholder 2">
            <a:extLst>
              <a:ext uri="{FF2B5EF4-FFF2-40B4-BE49-F238E27FC236}">
                <a16:creationId xmlns:a16="http://schemas.microsoft.com/office/drawing/2014/main" id="{90DC952C-88B5-43A4-98C6-71C40755492B}"/>
              </a:ext>
            </a:extLst>
          </p:cNvPr>
          <p:cNvSpPr>
            <a:spLocks noGrp="1"/>
          </p:cNvSpPr>
          <p:nvPr>
            <p:ph idx="1"/>
          </p:nvPr>
        </p:nvSpPr>
        <p:spPr>
          <a:xfrm>
            <a:off x="838200" y="2141537"/>
            <a:ext cx="10515600" cy="4351338"/>
          </a:xfrm>
        </p:spPr>
        <p:txBody>
          <a:bodyPr>
            <a:normAutofit/>
          </a:bodyPr>
          <a:lstStyle/>
          <a:p>
            <a:pPr marL="0" indent="0">
              <a:buNone/>
            </a:pPr>
            <a:r>
              <a:rPr lang="en-US" sz="4400" dirty="0"/>
              <a:t>At this stage you start the process of “letting go”. You start to look more optimistically to the future. There may still be some residual pain, but each day is better.</a:t>
            </a:r>
          </a:p>
        </p:txBody>
      </p:sp>
    </p:spTree>
    <p:extLst>
      <p:ext uri="{BB962C8B-B14F-4D97-AF65-F5344CB8AC3E}">
        <p14:creationId xmlns:p14="http://schemas.microsoft.com/office/powerpoint/2010/main" val="192168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38B4-F707-4243-A10F-046680B613FC}"/>
              </a:ext>
            </a:extLst>
          </p:cNvPr>
          <p:cNvSpPr>
            <a:spLocks noGrp="1"/>
          </p:cNvSpPr>
          <p:nvPr>
            <p:ph type="title"/>
          </p:nvPr>
        </p:nvSpPr>
        <p:spPr/>
        <p:txBody>
          <a:bodyPr>
            <a:normAutofit/>
          </a:bodyPr>
          <a:lstStyle/>
          <a:p>
            <a:pPr algn="ctr"/>
            <a:r>
              <a:rPr lang="en-US" sz="3600" b="1" dirty="0"/>
              <a:t>Video explains stages after break-up and further explains them</a:t>
            </a:r>
          </a:p>
        </p:txBody>
      </p:sp>
      <p:pic>
        <p:nvPicPr>
          <p:cNvPr id="4" name="Online Media 3" title="How to Deal With Breakups : Stages of Breaking Up">
            <a:hlinkClick r:id="" action="ppaction://media"/>
            <a:extLst>
              <a:ext uri="{FF2B5EF4-FFF2-40B4-BE49-F238E27FC236}">
                <a16:creationId xmlns:a16="http://schemas.microsoft.com/office/drawing/2014/main" id="{6F623CF2-D104-47F7-BE2F-15BEC64B078D}"/>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14013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8B3382-04EF-40E1-9DF3-141E999DEF6E}"/>
              </a:ext>
            </a:extLst>
          </p:cNvPr>
          <p:cNvSpPr>
            <a:spLocks noGrp="1"/>
          </p:cNvSpPr>
          <p:nvPr>
            <p:ph type="title"/>
          </p:nvPr>
        </p:nvSpPr>
        <p:spPr>
          <a:xfrm>
            <a:off x="640079" y="2053641"/>
            <a:ext cx="3669161" cy="2760098"/>
          </a:xfrm>
        </p:spPr>
        <p:txBody>
          <a:bodyPr>
            <a:normAutofit/>
          </a:bodyPr>
          <a:lstStyle/>
          <a:p>
            <a:r>
              <a:rPr lang="en-US" b="1" u="sng">
                <a:solidFill>
                  <a:srgbClr val="FFFFFF"/>
                </a:solidFill>
              </a:rPr>
              <a:t>Reacting to Grief </a:t>
            </a:r>
          </a:p>
        </p:txBody>
      </p:sp>
      <p:sp>
        <p:nvSpPr>
          <p:cNvPr id="3" name="Content Placeholder 2">
            <a:extLst>
              <a:ext uri="{FF2B5EF4-FFF2-40B4-BE49-F238E27FC236}">
                <a16:creationId xmlns:a16="http://schemas.microsoft.com/office/drawing/2014/main" id="{ECC0FEA4-9B39-4C7D-B1E2-7151CB21D96C}"/>
              </a:ext>
            </a:extLst>
          </p:cNvPr>
          <p:cNvSpPr>
            <a:spLocks noGrp="1"/>
          </p:cNvSpPr>
          <p:nvPr>
            <p:ph idx="1"/>
          </p:nvPr>
        </p:nvSpPr>
        <p:spPr>
          <a:xfrm>
            <a:off x="6090574" y="801866"/>
            <a:ext cx="5306084" cy="5230634"/>
          </a:xfrm>
        </p:spPr>
        <p:txBody>
          <a:bodyPr anchor="ctr">
            <a:noAutofit/>
          </a:bodyPr>
          <a:lstStyle/>
          <a:p>
            <a:pPr marL="0" indent="0">
              <a:buNone/>
            </a:pPr>
            <a:r>
              <a:rPr lang="en-US" sz="3200" dirty="0">
                <a:solidFill>
                  <a:srgbClr val="000000"/>
                </a:solidFill>
              </a:rPr>
              <a:t>Once you are aware of stages of grief, you can start to take steps to get through it as best you can.</a:t>
            </a:r>
          </a:p>
          <a:p>
            <a:pPr marL="0" indent="0">
              <a:buNone/>
            </a:pPr>
            <a:endParaRPr lang="en-US" sz="3200" dirty="0">
              <a:solidFill>
                <a:srgbClr val="000000"/>
              </a:solidFill>
            </a:endParaRPr>
          </a:p>
          <a:p>
            <a:pPr marL="514350" indent="-514350">
              <a:buAutoNum type="arabicPeriod"/>
            </a:pPr>
            <a:r>
              <a:rPr lang="en-US" sz="3200" dirty="0">
                <a:solidFill>
                  <a:srgbClr val="000000"/>
                </a:solidFill>
              </a:rPr>
              <a:t>Feel it </a:t>
            </a:r>
          </a:p>
          <a:p>
            <a:pPr marL="514350" indent="-514350">
              <a:buAutoNum type="arabicPeriod"/>
            </a:pPr>
            <a:r>
              <a:rPr lang="en-US" sz="3200" dirty="0">
                <a:solidFill>
                  <a:srgbClr val="000000"/>
                </a:solidFill>
              </a:rPr>
              <a:t>Understand your defenses </a:t>
            </a:r>
          </a:p>
          <a:p>
            <a:pPr marL="514350" indent="-514350">
              <a:buAutoNum type="arabicPeriod"/>
            </a:pPr>
            <a:r>
              <a:rPr lang="en-US" sz="3200" dirty="0">
                <a:solidFill>
                  <a:srgbClr val="000000"/>
                </a:solidFill>
              </a:rPr>
              <a:t>Give it some time in patience </a:t>
            </a:r>
          </a:p>
        </p:txBody>
      </p:sp>
    </p:spTree>
    <p:extLst>
      <p:ext uri="{BB962C8B-B14F-4D97-AF65-F5344CB8AC3E}">
        <p14:creationId xmlns:p14="http://schemas.microsoft.com/office/powerpoint/2010/main" val="221223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D7165-A3BF-48BA-9984-073839AEFC40}"/>
              </a:ext>
            </a:extLst>
          </p:cNvPr>
          <p:cNvSpPr>
            <a:spLocks noGrp="1"/>
          </p:cNvSpPr>
          <p:nvPr>
            <p:ph idx="1"/>
          </p:nvPr>
        </p:nvSpPr>
        <p:spPr/>
        <p:txBody>
          <a:bodyPr>
            <a:normAutofit/>
          </a:bodyPr>
          <a:lstStyle/>
          <a:p>
            <a:pPr marL="0" indent="0">
              <a:buNone/>
            </a:pPr>
            <a:r>
              <a:rPr lang="en-US" sz="4400" dirty="0"/>
              <a:t>First, allow yourself to feel the sadness, anger, fear, and pain. It is okay to validate the importance of the relationship to you and it’s loss. You have to feel it before you can let it go.</a:t>
            </a:r>
          </a:p>
        </p:txBody>
      </p:sp>
      <p:sp>
        <p:nvSpPr>
          <p:cNvPr id="4" name="Title 3">
            <a:extLst>
              <a:ext uri="{FF2B5EF4-FFF2-40B4-BE49-F238E27FC236}">
                <a16:creationId xmlns:a16="http://schemas.microsoft.com/office/drawing/2014/main" id="{33EEB62E-7F94-4FC5-A56A-EC9F55D9DF0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to react to Grief </a:t>
            </a:r>
          </a:p>
        </p:txBody>
      </p:sp>
    </p:spTree>
    <p:extLst>
      <p:ext uri="{BB962C8B-B14F-4D97-AF65-F5344CB8AC3E}">
        <p14:creationId xmlns:p14="http://schemas.microsoft.com/office/powerpoint/2010/main" val="383985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7C10F-D6ED-4201-9711-7518E08773BA}"/>
              </a:ext>
            </a:extLst>
          </p:cNvPr>
          <p:cNvSpPr>
            <a:spLocks noGrp="1"/>
          </p:cNvSpPr>
          <p:nvPr>
            <p:ph idx="1"/>
          </p:nvPr>
        </p:nvSpPr>
        <p:spPr>
          <a:xfrm>
            <a:off x="838200" y="1399497"/>
            <a:ext cx="10515600" cy="4351338"/>
          </a:xfrm>
        </p:spPr>
        <p:txBody>
          <a:bodyPr>
            <a:normAutofit/>
          </a:bodyPr>
          <a:lstStyle/>
          <a:p>
            <a:pPr marL="0" indent="0">
              <a:buNone/>
            </a:pPr>
            <a:r>
              <a:rPr lang="en-US" sz="4400" dirty="0"/>
              <a:t>Next, recognize that guilt, self blame, and bargaining may be defenses against feeling out of control and being unable to stop the other person from leaving. In general, we like to have control of our lives, but we can never control the behavior of another person.</a:t>
            </a:r>
          </a:p>
        </p:txBody>
      </p:sp>
      <p:sp>
        <p:nvSpPr>
          <p:cNvPr id="4" name="Title 3">
            <a:extLst>
              <a:ext uri="{FF2B5EF4-FFF2-40B4-BE49-F238E27FC236}">
                <a16:creationId xmlns:a16="http://schemas.microsoft.com/office/drawing/2014/main" id="{C90CA8B1-A8F1-4358-AE3A-ED02E9A8442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to react to Grief</a:t>
            </a:r>
          </a:p>
        </p:txBody>
      </p:sp>
    </p:spTree>
    <p:extLst>
      <p:ext uri="{BB962C8B-B14F-4D97-AF65-F5344CB8AC3E}">
        <p14:creationId xmlns:p14="http://schemas.microsoft.com/office/powerpoint/2010/main" val="28330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052A1-AFDF-48A6-A8AF-9B9A2D1CF5CB}"/>
              </a:ext>
            </a:extLst>
          </p:cNvPr>
          <p:cNvSpPr>
            <a:spLocks noGrp="1"/>
          </p:cNvSpPr>
          <p:nvPr>
            <p:ph idx="1"/>
          </p:nvPr>
        </p:nvSpPr>
        <p:spPr>
          <a:xfrm>
            <a:off x="838200" y="1027906"/>
            <a:ext cx="10515600" cy="4351338"/>
          </a:xfrm>
        </p:spPr>
        <p:txBody>
          <a:bodyPr>
            <a:noAutofit/>
          </a:bodyPr>
          <a:lstStyle/>
          <a:p>
            <a:pPr marL="0" indent="0">
              <a:buNone/>
            </a:pPr>
            <a:r>
              <a:rPr lang="en-US" sz="4400" dirty="0"/>
              <a:t>Finally, give yourself some time. Everyone reacts differently to loss. You may move through the stages quickly or slowly. You may repeal the stages a couple of times. Be patient and kind to yourself through this journey. Stick to your routine as much as possible and try not to make any bug life decisions.</a:t>
            </a:r>
          </a:p>
        </p:txBody>
      </p:sp>
      <p:sp>
        <p:nvSpPr>
          <p:cNvPr id="4" name="Title 3">
            <a:extLst>
              <a:ext uri="{FF2B5EF4-FFF2-40B4-BE49-F238E27FC236}">
                <a16:creationId xmlns:a16="http://schemas.microsoft.com/office/drawing/2014/main" id="{F9BB243C-47C0-4E80-BF1F-2FF7002CAF0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to react to Grief</a:t>
            </a:r>
          </a:p>
        </p:txBody>
      </p:sp>
    </p:spTree>
    <p:extLst>
      <p:ext uri="{BB962C8B-B14F-4D97-AF65-F5344CB8AC3E}">
        <p14:creationId xmlns:p14="http://schemas.microsoft.com/office/powerpoint/2010/main" val="226936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2145BF-25FB-4462-9B8E-A7FF01219E93}"/>
              </a:ext>
            </a:extLst>
          </p:cNvPr>
          <p:cNvSpPr>
            <a:spLocks noGrp="1"/>
          </p:cNvSpPr>
          <p:nvPr>
            <p:ph type="title"/>
          </p:nvPr>
        </p:nvSpPr>
        <p:spPr>
          <a:xfrm>
            <a:off x="6094105" y="802955"/>
            <a:ext cx="4977976" cy="1454051"/>
          </a:xfrm>
        </p:spPr>
        <p:txBody>
          <a:bodyPr>
            <a:normAutofit/>
          </a:bodyPr>
          <a:lstStyle/>
          <a:p>
            <a:r>
              <a:rPr lang="en-US" b="1" u="sng">
                <a:solidFill>
                  <a:srgbClr val="000000"/>
                </a:solidFill>
              </a:rPr>
              <a:t>Find Support </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upport Groups | MHA Screening – Mental Health America">
            <a:extLst>
              <a:ext uri="{FF2B5EF4-FFF2-40B4-BE49-F238E27FC236}">
                <a16:creationId xmlns:a16="http://schemas.microsoft.com/office/drawing/2014/main" id="{BB34C498-1053-41D1-8076-08C9C2DBC7A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232" r="31012"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3E795E-263C-4E8C-8AE5-C860DBD87E3B}"/>
              </a:ext>
            </a:extLst>
          </p:cNvPr>
          <p:cNvSpPr>
            <a:spLocks noGrp="1"/>
          </p:cNvSpPr>
          <p:nvPr>
            <p:ph idx="1"/>
          </p:nvPr>
        </p:nvSpPr>
        <p:spPr>
          <a:xfrm>
            <a:off x="6090574" y="2421682"/>
            <a:ext cx="4977578" cy="3639289"/>
          </a:xfrm>
        </p:spPr>
        <p:txBody>
          <a:bodyPr anchor="ctr">
            <a:normAutofit lnSpcReduction="10000"/>
          </a:bodyPr>
          <a:lstStyle/>
          <a:p>
            <a:pPr marL="0" indent="0">
              <a:buNone/>
            </a:pPr>
            <a:r>
              <a:rPr lang="en-US" sz="3200" dirty="0">
                <a:solidFill>
                  <a:srgbClr val="000000"/>
                </a:solidFill>
              </a:rPr>
              <a:t>Loss is not something to be weathered on your own. Reach out to family and friends. Find someone you can talk openly with. You may feel like you want to be alone, but isolating yourself will often make this transition harder.</a:t>
            </a:r>
          </a:p>
          <a:p>
            <a:pPr marL="0" indent="0">
              <a:buNone/>
            </a:pPr>
            <a:endParaRPr lang="en-US" sz="2000" dirty="0">
              <a:solidFill>
                <a:srgbClr val="000000"/>
              </a:solidFill>
            </a:endParaRPr>
          </a:p>
        </p:txBody>
      </p:sp>
    </p:spTree>
    <p:extLst>
      <p:ext uri="{BB962C8B-B14F-4D97-AF65-F5344CB8AC3E}">
        <p14:creationId xmlns:p14="http://schemas.microsoft.com/office/powerpoint/2010/main" val="162165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Emotional support is one of the best ways to reduce stress - The ...">
            <a:extLst>
              <a:ext uri="{FF2B5EF4-FFF2-40B4-BE49-F238E27FC236}">
                <a16:creationId xmlns:a16="http://schemas.microsoft.com/office/drawing/2014/main" id="{11337CE5-436B-43FA-A22F-36D9B934437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676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E459A2CC-3461-41DB-A526-160ABECD43E4}"/>
              </a:ext>
            </a:extLst>
          </p:cNvPr>
          <p:cNvSpPr>
            <a:spLocks noGrp="1"/>
          </p:cNvSpPr>
          <p:nvPr>
            <p:ph idx="1"/>
          </p:nvPr>
        </p:nvSpPr>
        <p:spPr>
          <a:xfrm>
            <a:off x="734660" y="1959226"/>
            <a:ext cx="4706803" cy="3788830"/>
          </a:xfrm>
        </p:spPr>
        <p:txBody>
          <a:bodyPr anchor="ctr">
            <a:noAutofit/>
          </a:bodyPr>
          <a:lstStyle/>
          <a:p>
            <a:pPr marL="0" indent="0">
              <a:buNone/>
            </a:pPr>
            <a:r>
              <a:rPr lang="en-US" sz="3600" dirty="0">
                <a:solidFill>
                  <a:srgbClr val="000000"/>
                </a:solidFill>
              </a:rPr>
              <a:t>Widening your support network may mean offering your support to others. Consider volunteering or getting involved in a project that is outside yourself. Helping others may help you.</a:t>
            </a:r>
          </a:p>
          <a:p>
            <a:pPr marL="0" indent="0">
              <a:buNone/>
            </a:pPr>
            <a:endParaRPr lang="en-US" sz="3600" dirty="0">
              <a:solidFill>
                <a:srgbClr val="000000"/>
              </a:solidFill>
            </a:endParaRPr>
          </a:p>
        </p:txBody>
      </p:sp>
      <p:sp>
        <p:nvSpPr>
          <p:cNvPr id="4" name="Title 3">
            <a:extLst>
              <a:ext uri="{FF2B5EF4-FFF2-40B4-BE49-F238E27FC236}">
                <a16:creationId xmlns:a16="http://schemas.microsoft.com/office/drawing/2014/main" id="{3250334D-CE25-4AF6-B294-32EAFD363AE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Finding Support </a:t>
            </a:r>
          </a:p>
        </p:txBody>
      </p:sp>
    </p:spTree>
    <p:extLst>
      <p:ext uri="{BB962C8B-B14F-4D97-AF65-F5344CB8AC3E}">
        <p14:creationId xmlns:p14="http://schemas.microsoft.com/office/powerpoint/2010/main" val="198885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20D5-7FD6-4A58-8C4E-0E5D037C83AD}"/>
              </a:ext>
            </a:extLst>
          </p:cNvPr>
          <p:cNvSpPr>
            <a:spLocks noGrp="1"/>
          </p:cNvSpPr>
          <p:nvPr>
            <p:ph type="title"/>
          </p:nvPr>
        </p:nvSpPr>
        <p:spPr/>
        <p:txBody>
          <a:bodyPr>
            <a:normAutofit/>
          </a:bodyPr>
          <a:lstStyle/>
          <a:p>
            <a:r>
              <a:rPr lang="en-US" sz="4800" b="1" u="sng" dirty="0"/>
              <a:t>Coping with a Break-Up</a:t>
            </a:r>
          </a:p>
        </p:txBody>
      </p:sp>
      <p:sp>
        <p:nvSpPr>
          <p:cNvPr id="3" name="Content Placeholder 2">
            <a:extLst>
              <a:ext uri="{FF2B5EF4-FFF2-40B4-BE49-F238E27FC236}">
                <a16:creationId xmlns:a16="http://schemas.microsoft.com/office/drawing/2014/main" id="{CFC6C728-AF1D-4B03-8A07-67C90F9C3508}"/>
              </a:ext>
            </a:extLst>
          </p:cNvPr>
          <p:cNvSpPr>
            <a:spLocks noGrp="1"/>
          </p:cNvSpPr>
          <p:nvPr>
            <p:ph idx="1"/>
          </p:nvPr>
        </p:nvSpPr>
        <p:spPr/>
        <p:txBody>
          <a:bodyPr>
            <a:normAutofit/>
          </a:bodyPr>
          <a:lstStyle/>
          <a:p>
            <a:r>
              <a:rPr lang="en-US" sz="4400" dirty="0"/>
              <a:t>The end of a relationship can turn your world upside down and trigger a myriad of emotions. But there are plenty of strategies to help with this difficult journey and make yourself stronger and wiser for it.  </a:t>
            </a:r>
          </a:p>
        </p:txBody>
      </p:sp>
    </p:spTree>
    <p:extLst>
      <p:ext uri="{BB962C8B-B14F-4D97-AF65-F5344CB8AC3E}">
        <p14:creationId xmlns:p14="http://schemas.microsoft.com/office/powerpoint/2010/main" val="186629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591A-B0BC-43E2-8BFB-64F8CDA2D2F8}"/>
              </a:ext>
            </a:extLst>
          </p:cNvPr>
          <p:cNvSpPr>
            <a:spLocks noGrp="1"/>
          </p:cNvSpPr>
          <p:nvPr>
            <p:ph type="title"/>
          </p:nvPr>
        </p:nvSpPr>
        <p:spPr>
          <a:xfrm>
            <a:off x="838200" y="479425"/>
            <a:ext cx="10515600" cy="1325563"/>
          </a:xfrm>
        </p:spPr>
        <p:txBody>
          <a:bodyPr>
            <a:normAutofit fontScale="90000"/>
          </a:bodyPr>
          <a:lstStyle/>
          <a:p>
            <a:r>
              <a:rPr lang="en-US" dirty="0"/>
              <a:t>Support can also come from your spiritual side whether that be getting out into nature, going to yoga, or attending religious services.</a:t>
            </a:r>
          </a:p>
        </p:txBody>
      </p:sp>
      <p:pic>
        <p:nvPicPr>
          <p:cNvPr id="5122" name="Picture 2" descr="the text box shows a women doing yoga as it is recommended that support can also come via spiritually. ">
            <a:extLst>
              <a:ext uri="{FF2B5EF4-FFF2-40B4-BE49-F238E27FC236}">
                <a16:creationId xmlns:a16="http://schemas.microsoft.com/office/drawing/2014/main" id="{CC64745A-4F84-4E1A-9311-4A89B984472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680257"/>
            <a:ext cx="5181600" cy="29087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upport can also come through nature. One can simply walk through the woods or any naturalistic environment which is what the picture is displaying.">
            <a:extLst>
              <a:ext uri="{FF2B5EF4-FFF2-40B4-BE49-F238E27FC236}">
                <a16:creationId xmlns:a16="http://schemas.microsoft.com/office/drawing/2014/main" id="{8950706E-BFC5-4908-B697-874CBBA8973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680257"/>
            <a:ext cx="5181600" cy="290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8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DC65-E957-43F6-A2BE-4E7CB3638ECE}"/>
              </a:ext>
            </a:extLst>
          </p:cNvPr>
          <p:cNvSpPr>
            <a:spLocks noGrp="1"/>
          </p:cNvSpPr>
          <p:nvPr>
            <p:ph type="title"/>
          </p:nvPr>
        </p:nvSpPr>
        <p:spPr/>
        <p:txBody>
          <a:bodyPr>
            <a:normAutofit/>
          </a:bodyPr>
          <a:lstStyle/>
          <a:p>
            <a:r>
              <a:rPr lang="en-US" sz="4800" b="1" u="sng" dirty="0"/>
              <a:t>Take Care of Yourself!</a:t>
            </a:r>
          </a:p>
        </p:txBody>
      </p:sp>
      <p:sp>
        <p:nvSpPr>
          <p:cNvPr id="3" name="Content Placeholder 2">
            <a:extLst>
              <a:ext uri="{FF2B5EF4-FFF2-40B4-BE49-F238E27FC236}">
                <a16:creationId xmlns:a16="http://schemas.microsoft.com/office/drawing/2014/main" id="{186E8D81-2FC4-4190-8767-F23D3CCD1B84}"/>
              </a:ext>
            </a:extLst>
          </p:cNvPr>
          <p:cNvSpPr>
            <a:spLocks noGrp="1"/>
          </p:cNvSpPr>
          <p:nvPr>
            <p:ph idx="1"/>
          </p:nvPr>
        </p:nvSpPr>
        <p:spPr>
          <a:xfrm>
            <a:off x="838200" y="2016125"/>
            <a:ext cx="10515600" cy="4351338"/>
          </a:xfrm>
        </p:spPr>
        <p:txBody>
          <a:bodyPr>
            <a:normAutofit/>
          </a:bodyPr>
          <a:lstStyle/>
          <a:p>
            <a:pPr marL="0" indent="0">
              <a:buNone/>
            </a:pPr>
            <a:r>
              <a:rPr lang="en-US" sz="4000" dirty="0"/>
              <a:t>All too often we forgot to take care of ourselves. A break-up is a highly stressful life event that can have both emotional and physical results. Treat yourself like you are getting over the flu. Get plenty of rest, eat well, minimize other sources of stress in your life, and reduce your workload if possible.</a:t>
            </a:r>
          </a:p>
        </p:txBody>
      </p:sp>
    </p:spTree>
    <p:extLst>
      <p:ext uri="{BB962C8B-B14F-4D97-AF65-F5344CB8AC3E}">
        <p14:creationId xmlns:p14="http://schemas.microsoft.com/office/powerpoint/2010/main" val="256982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5B6E-19CB-4081-83BC-9DE8F9CE3339}"/>
              </a:ext>
            </a:extLst>
          </p:cNvPr>
          <p:cNvSpPr>
            <a:spLocks noGrp="1"/>
          </p:cNvSpPr>
          <p:nvPr>
            <p:ph type="title"/>
          </p:nvPr>
        </p:nvSpPr>
        <p:spPr>
          <a:xfrm>
            <a:off x="838201" y="555625"/>
            <a:ext cx="10515600" cy="1325563"/>
          </a:xfrm>
        </p:spPr>
        <p:txBody>
          <a:bodyPr>
            <a:noAutofit/>
          </a:bodyPr>
          <a:lstStyle/>
          <a:p>
            <a:r>
              <a:rPr lang="en-US" sz="3200" dirty="0"/>
              <a:t>Make the most of this transition. Use this time to rediscover yourself, re-evaluate your life priorities, and expand your interest. Think of this as an opportunity for personal growth. </a:t>
            </a:r>
          </a:p>
        </p:txBody>
      </p:sp>
      <p:pic>
        <p:nvPicPr>
          <p:cNvPr id="6146" name="Picture 2" descr="The picture shows a quote saying &quot;there is only one corner of the universe you can be certain of improving, and that's your own self&quot; by Aldous Leonard Huxely. This quote is shown with a white background and significantly bigger yellow quotation marks around the quote.">
            <a:extLst>
              <a:ext uri="{FF2B5EF4-FFF2-40B4-BE49-F238E27FC236}">
                <a16:creationId xmlns:a16="http://schemas.microsoft.com/office/drawing/2014/main" id="{FA9BC4FC-7D70-4074-99D9-26B9A888E91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360612"/>
            <a:ext cx="5181600" cy="36300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picture shows a green rectangular street sign with the phrase &quot;new life&quot; on the top and &quot;old life&quot; on the bottom. Both phrases are separated by a white line. ">
            <a:extLst>
              <a:ext uri="{FF2B5EF4-FFF2-40B4-BE49-F238E27FC236}">
                <a16:creationId xmlns:a16="http://schemas.microsoft.com/office/drawing/2014/main" id="{2165175F-A883-41AA-8213-447B0F052C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360612"/>
            <a:ext cx="5181600" cy="363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28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A71C-F7E6-4C20-982C-FCE9BA52E07D}"/>
              </a:ext>
            </a:extLst>
          </p:cNvPr>
          <p:cNvSpPr>
            <a:spLocks noGrp="1"/>
          </p:cNvSpPr>
          <p:nvPr>
            <p:ph type="title"/>
          </p:nvPr>
        </p:nvSpPr>
        <p:spPr/>
        <p:txBody>
          <a:bodyPr>
            <a:normAutofit/>
          </a:bodyPr>
          <a:lstStyle/>
          <a:p>
            <a:pPr algn="ctr"/>
            <a:r>
              <a:rPr lang="en-US" sz="4800" b="1" dirty="0"/>
              <a:t>“X” Marks the Spot </a:t>
            </a:r>
          </a:p>
        </p:txBody>
      </p:sp>
      <p:sp>
        <p:nvSpPr>
          <p:cNvPr id="3" name="Content Placeholder 2">
            <a:extLst>
              <a:ext uri="{FF2B5EF4-FFF2-40B4-BE49-F238E27FC236}">
                <a16:creationId xmlns:a16="http://schemas.microsoft.com/office/drawing/2014/main" id="{7F6ECA77-6BE2-4CA8-B773-6323CE7B506E}"/>
              </a:ext>
            </a:extLst>
          </p:cNvPr>
          <p:cNvSpPr>
            <a:spLocks noGrp="1"/>
          </p:cNvSpPr>
          <p:nvPr>
            <p:ph idx="1"/>
          </p:nvPr>
        </p:nvSpPr>
        <p:spPr>
          <a:xfrm>
            <a:off x="838200" y="1690688"/>
            <a:ext cx="10515600" cy="4351338"/>
          </a:xfrm>
        </p:spPr>
        <p:txBody>
          <a:bodyPr>
            <a:normAutofit lnSpcReduction="10000"/>
          </a:bodyPr>
          <a:lstStyle/>
          <a:p>
            <a:pPr marL="0" indent="0" algn="ctr">
              <a:buNone/>
            </a:pPr>
            <a:r>
              <a:rPr lang="en-US" sz="3200" dirty="0"/>
              <a:t>The ending of a relationship can be an opportunity to better understand ourselves and learn from the experience. Remember this is a process and there will be plenty of ups and downs, but as the days pass you will slowly start to feel better.</a:t>
            </a:r>
          </a:p>
          <a:p>
            <a:pPr marL="0" indent="0" algn="ctr">
              <a:buNone/>
            </a:pPr>
            <a:endParaRPr lang="en-US" sz="3200" dirty="0"/>
          </a:p>
          <a:p>
            <a:pPr marL="0" indent="0" algn="ctr">
              <a:buNone/>
            </a:pPr>
            <a:r>
              <a:rPr lang="en-US" sz="3200" dirty="0"/>
              <a:t>If you feel  like you aren’t moving forward or feel paralyzed by your grief, you may need to talk to a professional counselor. Follow the link below to see what services are offered at HSU.</a:t>
            </a:r>
          </a:p>
          <a:p>
            <a:pPr marL="0" indent="0" algn="ctr">
              <a:buNone/>
            </a:pPr>
            <a:endParaRPr lang="en-US" sz="2400" dirty="0"/>
          </a:p>
          <a:p>
            <a:pPr marL="0" indent="0" algn="ctr">
              <a:buNone/>
            </a:pPr>
            <a:r>
              <a:rPr lang="en-US" sz="2400" dirty="0">
                <a:solidFill>
                  <a:srgbClr val="C00000"/>
                </a:solidFill>
              </a:rPr>
              <a:t>http://www.humboldt.edu/counseling/</a:t>
            </a:r>
          </a:p>
          <a:p>
            <a:pPr marL="0" indent="0" algn="ctr">
              <a:buNone/>
            </a:pPr>
            <a:endParaRPr lang="en-US" dirty="0"/>
          </a:p>
        </p:txBody>
      </p:sp>
    </p:spTree>
    <p:extLst>
      <p:ext uri="{BB962C8B-B14F-4D97-AF65-F5344CB8AC3E}">
        <p14:creationId xmlns:p14="http://schemas.microsoft.com/office/powerpoint/2010/main" val="174348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CAC3E-E390-49AA-8E0A-1FE7F937B578}"/>
              </a:ext>
            </a:extLst>
          </p:cNvPr>
          <p:cNvSpPr>
            <a:spLocks noGrp="1"/>
          </p:cNvSpPr>
          <p:nvPr>
            <p:ph idx="4294967295"/>
          </p:nvPr>
        </p:nvSpPr>
        <p:spPr>
          <a:xfrm>
            <a:off x="723481" y="489744"/>
            <a:ext cx="10515600" cy="4351337"/>
          </a:xfrm>
        </p:spPr>
        <p:txBody>
          <a:bodyPr>
            <a:normAutofit/>
          </a:bodyPr>
          <a:lstStyle/>
          <a:p>
            <a:pPr marL="0" indent="0" algn="ctr">
              <a:buNone/>
            </a:pPr>
            <a:r>
              <a:rPr lang="en-US" sz="4400" dirty="0"/>
              <a:t>A break up launches us into uncharted territory. Relationships often touch many aspects of our lives and therefore the break-up can disrupt everything from our routine to our relationship with others to even our own identity.  </a:t>
            </a:r>
          </a:p>
        </p:txBody>
      </p:sp>
      <p:pic>
        <p:nvPicPr>
          <p:cNvPr id="1026" name="Picture 2" descr="The object is a sad face, representing our disrupted routine including relationships with others when we go through a break up. ">
            <a:extLst>
              <a:ext uri="{FF2B5EF4-FFF2-40B4-BE49-F238E27FC236}">
                <a16:creationId xmlns:a16="http://schemas.microsoft.com/office/drawing/2014/main" id="{88791497-2796-43A9-AC21-9F490371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041" y="3569494"/>
            <a:ext cx="4413918"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0E4075-D049-4827-9FAD-3F8AE0B2D5A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Coping with a Break-up</a:t>
            </a:r>
          </a:p>
        </p:txBody>
      </p:sp>
    </p:spTree>
    <p:extLst>
      <p:ext uri="{BB962C8B-B14F-4D97-AF65-F5344CB8AC3E}">
        <p14:creationId xmlns:p14="http://schemas.microsoft.com/office/powerpoint/2010/main" val="157100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C169-F385-4AC1-B5E6-21985DDF4238}"/>
              </a:ext>
            </a:extLst>
          </p:cNvPr>
          <p:cNvSpPr>
            <a:spLocks noGrp="1"/>
          </p:cNvSpPr>
          <p:nvPr>
            <p:ph type="title"/>
          </p:nvPr>
        </p:nvSpPr>
        <p:spPr/>
        <p:txBody>
          <a:bodyPr>
            <a:normAutofit/>
          </a:bodyPr>
          <a:lstStyle/>
          <a:p>
            <a:r>
              <a:rPr lang="en-US" sz="4800" b="1" u="sng" dirty="0"/>
              <a:t>Coping With a Break-up</a:t>
            </a:r>
          </a:p>
        </p:txBody>
      </p:sp>
      <p:sp>
        <p:nvSpPr>
          <p:cNvPr id="3" name="Content Placeholder 2">
            <a:extLst>
              <a:ext uri="{FF2B5EF4-FFF2-40B4-BE49-F238E27FC236}">
                <a16:creationId xmlns:a16="http://schemas.microsoft.com/office/drawing/2014/main" id="{1860344C-1B43-4D26-9A40-92353245A046}"/>
              </a:ext>
            </a:extLst>
          </p:cNvPr>
          <p:cNvSpPr>
            <a:spLocks noGrp="1"/>
          </p:cNvSpPr>
          <p:nvPr>
            <p:ph idx="1"/>
          </p:nvPr>
        </p:nvSpPr>
        <p:spPr/>
        <p:txBody>
          <a:bodyPr/>
          <a:lstStyle/>
          <a:p>
            <a:pPr marL="0" indent="0">
              <a:buNone/>
            </a:pPr>
            <a:r>
              <a:rPr lang="en-US" sz="4400" dirty="0"/>
              <a:t>A break up launches us into uncharted territory. Relationships often touch many aspects of our lives and therefore the break-up can disrupt everything from our routine to our relationship with others to even our own identity.  </a:t>
            </a:r>
          </a:p>
          <a:p>
            <a:pPr marL="0" indent="0">
              <a:buNone/>
            </a:pPr>
            <a:endParaRPr lang="en-US" dirty="0"/>
          </a:p>
        </p:txBody>
      </p:sp>
    </p:spTree>
    <p:extLst>
      <p:ext uri="{BB962C8B-B14F-4D97-AF65-F5344CB8AC3E}">
        <p14:creationId xmlns:p14="http://schemas.microsoft.com/office/powerpoint/2010/main" val="160469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0740-671B-4DDB-A918-50E285BB78D2}"/>
              </a:ext>
            </a:extLst>
          </p:cNvPr>
          <p:cNvSpPr>
            <a:spLocks noGrp="1"/>
          </p:cNvSpPr>
          <p:nvPr>
            <p:ph type="title"/>
          </p:nvPr>
        </p:nvSpPr>
        <p:spPr/>
        <p:txBody>
          <a:bodyPr>
            <a:normAutofit/>
          </a:bodyPr>
          <a:lstStyle/>
          <a:p>
            <a:r>
              <a:rPr lang="en-US" sz="4800" b="1" u="sng" dirty="0"/>
              <a:t>Grief</a:t>
            </a:r>
          </a:p>
        </p:txBody>
      </p:sp>
      <p:sp>
        <p:nvSpPr>
          <p:cNvPr id="3" name="Content Placeholder 2">
            <a:extLst>
              <a:ext uri="{FF2B5EF4-FFF2-40B4-BE49-F238E27FC236}">
                <a16:creationId xmlns:a16="http://schemas.microsoft.com/office/drawing/2014/main" id="{0AC8BECA-1C08-4B57-AC04-A8AB51356892}"/>
              </a:ext>
            </a:extLst>
          </p:cNvPr>
          <p:cNvSpPr>
            <a:spLocks noGrp="1"/>
          </p:cNvSpPr>
          <p:nvPr>
            <p:ph idx="1"/>
          </p:nvPr>
        </p:nvSpPr>
        <p:spPr>
          <a:xfrm>
            <a:off x="838200" y="1606550"/>
            <a:ext cx="10515600" cy="4351338"/>
          </a:xfrm>
        </p:spPr>
        <p:txBody>
          <a:bodyPr>
            <a:normAutofit/>
          </a:bodyPr>
          <a:lstStyle/>
          <a:p>
            <a:pPr marL="0" indent="0">
              <a:buNone/>
            </a:pPr>
            <a:r>
              <a:rPr lang="en-US" sz="3600" dirty="0"/>
              <a:t>Grief is a natural reaction to loss and a break up involves multiple losses including:</a:t>
            </a:r>
          </a:p>
          <a:p>
            <a:pPr marL="0" indent="0">
              <a:buNone/>
            </a:pPr>
            <a:r>
              <a:rPr lang="en-US" sz="3600" dirty="0"/>
              <a:t>	- Loss of companionship and shared 	experiences</a:t>
            </a:r>
          </a:p>
          <a:p>
            <a:pPr marL="0" indent="0">
              <a:buNone/>
            </a:pPr>
            <a:r>
              <a:rPr lang="en-US" sz="3600" dirty="0"/>
              <a:t>	- Loss of support whether financial, emotional, 	social, or intellectual.</a:t>
            </a:r>
          </a:p>
          <a:p>
            <a:pPr marL="0" indent="0">
              <a:buNone/>
            </a:pPr>
            <a:r>
              <a:rPr lang="en-US" sz="3600" dirty="0"/>
              <a:t>	- Loss of hopes, dreams, and plans</a:t>
            </a:r>
          </a:p>
        </p:txBody>
      </p:sp>
    </p:spTree>
    <p:extLst>
      <p:ext uri="{BB962C8B-B14F-4D97-AF65-F5344CB8AC3E}">
        <p14:creationId xmlns:p14="http://schemas.microsoft.com/office/powerpoint/2010/main" val="149756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420AE4-B6C7-49EA-9E01-76F65C569A88}"/>
              </a:ext>
            </a:extLst>
          </p:cNvPr>
          <p:cNvSpPr>
            <a:spLocks noGrp="1"/>
          </p:cNvSpPr>
          <p:nvPr>
            <p:ph type="title"/>
          </p:nvPr>
        </p:nvSpPr>
        <p:spPr>
          <a:xfrm>
            <a:off x="640079" y="2053641"/>
            <a:ext cx="3669161" cy="2760098"/>
          </a:xfrm>
        </p:spPr>
        <p:txBody>
          <a:bodyPr>
            <a:normAutofit/>
          </a:bodyPr>
          <a:lstStyle/>
          <a:p>
            <a:r>
              <a:rPr lang="en-US" u="sng" dirty="0">
                <a:solidFill>
                  <a:srgbClr val="FFFFFF"/>
                </a:solidFill>
              </a:rPr>
              <a:t>Stages of Grief </a:t>
            </a:r>
          </a:p>
        </p:txBody>
      </p:sp>
      <p:sp>
        <p:nvSpPr>
          <p:cNvPr id="3" name="Content Placeholder 2">
            <a:extLst>
              <a:ext uri="{FF2B5EF4-FFF2-40B4-BE49-F238E27FC236}">
                <a16:creationId xmlns:a16="http://schemas.microsoft.com/office/drawing/2014/main" id="{236EA58C-DC25-4889-96AE-5EE8A0ABD9CE}"/>
              </a:ext>
            </a:extLst>
          </p:cNvPr>
          <p:cNvSpPr>
            <a:spLocks noGrp="1"/>
          </p:cNvSpPr>
          <p:nvPr>
            <p:ph idx="1"/>
          </p:nvPr>
        </p:nvSpPr>
        <p:spPr>
          <a:xfrm>
            <a:off x="6090574" y="801866"/>
            <a:ext cx="5306084" cy="5230634"/>
          </a:xfrm>
        </p:spPr>
        <p:txBody>
          <a:bodyPr anchor="ctr">
            <a:noAutofit/>
          </a:bodyPr>
          <a:lstStyle/>
          <a:p>
            <a:pPr marL="0" indent="0">
              <a:buNone/>
            </a:pPr>
            <a:r>
              <a:rPr lang="en-US" dirty="0">
                <a:solidFill>
                  <a:srgbClr val="000000"/>
                </a:solidFill>
              </a:rPr>
              <a:t>The stages of grief are most often associated with the death of a loved one, but it can also apply to the loss of a relationship.</a:t>
            </a:r>
          </a:p>
          <a:p>
            <a:pPr marL="0" indent="0">
              <a:buNone/>
            </a:pPr>
            <a:r>
              <a:rPr lang="en-US" dirty="0">
                <a:solidFill>
                  <a:srgbClr val="000000"/>
                </a:solidFill>
              </a:rPr>
              <a:t>The stages can occur in any order or be repeated. Some people go through all the stages, some only go through a few of them. It’s important to be aware of what they are and remember they are normal reactions to loss.  </a:t>
            </a:r>
          </a:p>
        </p:txBody>
      </p:sp>
    </p:spTree>
    <p:extLst>
      <p:ext uri="{BB962C8B-B14F-4D97-AF65-F5344CB8AC3E}">
        <p14:creationId xmlns:p14="http://schemas.microsoft.com/office/powerpoint/2010/main" val="1746096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075C-61CA-41D6-A482-07FE7214C57E}"/>
              </a:ext>
            </a:extLst>
          </p:cNvPr>
          <p:cNvSpPr>
            <a:spLocks noGrp="1"/>
          </p:cNvSpPr>
          <p:nvPr>
            <p:ph type="title"/>
          </p:nvPr>
        </p:nvSpPr>
        <p:spPr/>
        <p:txBody>
          <a:bodyPr>
            <a:normAutofit/>
          </a:bodyPr>
          <a:lstStyle/>
          <a:p>
            <a:r>
              <a:rPr lang="en-US" sz="4800" b="1" u="sng" dirty="0"/>
              <a:t>Stages of Grief </a:t>
            </a:r>
          </a:p>
        </p:txBody>
      </p:sp>
      <p:sp>
        <p:nvSpPr>
          <p:cNvPr id="3" name="Content Placeholder 2">
            <a:extLst>
              <a:ext uri="{FF2B5EF4-FFF2-40B4-BE49-F238E27FC236}">
                <a16:creationId xmlns:a16="http://schemas.microsoft.com/office/drawing/2014/main" id="{80343091-0A56-4A70-9D84-794985B862FC}"/>
              </a:ext>
            </a:extLst>
          </p:cNvPr>
          <p:cNvSpPr>
            <a:spLocks noGrp="1"/>
          </p:cNvSpPr>
          <p:nvPr>
            <p:ph idx="1"/>
          </p:nvPr>
        </p:nvSpPr>
        <p:spPr/>
        <p:txBody>
          <a:bodyPr/>
          <a:lstStyle/>
          <a:p>
            <a:r>
              <a:rPr lang="en-US" sz="4400" dirty="0"/>
              <a:t>Shock and Denial </a:t>
            </a:r>
          </a:p>
          <a:p>
            <a:r>
              <a:rPr lang="en-US" sz="4400" dirty="0"/>
              <a:t>Anger </a:t>
            </a:r>
          </a:p>
          <a:p>
            <a:r>
              <a:rPr lang="en-US" sz="4400" dirty="0"/>
              <a:t>Guilt and Bargaining </a:t>
            </a:r>
          </a:p>
          <a:p>
            <a:r>
              <a:rPr lang="en-US" sz="4400" dirty="0"/>
              <a:t>Depression</a:t>
            </a:r>
          </a:p>
          <a:p>
            <a:r>
              <a:rPr lang="en-US" sz="4400" dirty="0"/>
              <a:t>Acceptance  </a:t>
            </a:r>
          </a:p>
          <a:p>
            <a:endParaRPr lang="en-US" dirty="0"/>
          </a:p>
        </p:txBody>
      </p:sp>
    </p:spTree>
    <p:extLst>
      <p:ext uri="{BB962C8B-B14F-4D97-AF65-F5344CB8AC3E}">
        <p14:creationId xmlns:p14="http://schemas.microsoft.com/office/powerpoint/2010/main" val="392072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99BF-C023-4021-BE69-B66A0062C508}"/>
              </a:ext>
            </a:extLst>
          </p:cNvPr>
          <p:cNvSpPr>
            <a:spLocks noGrp="1"/>
          </p:cNvSpPr>
          <p:nvPr>
            <p:ph type="title"/>
          </p:nvPr>
        </p:nvSpPr>
        <p:spPr/>
        <p:txBody>
          <a:bodyPr>
            <a:normAutofit/>
          </a:bodyPr>
          <a:lstStyle/>
          <a:p>
            <a:r>
              <a:rPr lang="en-US" sz="4800" b="1" u="sng" dirty="0"/>
              <a:t>Shock and Denial </a:t>
            </a:r>
          </a:p>
        </p:txBody>
      </p:sp>
      <p:sp>
        <p:nvSpPr>
          <p:cNvPr id="3" name="Content Placeholder 2">
            <a:extLst>
              <a:ext uri="{FF2B5EF4-FFF2-40B4-BE49-F238E27FC236}">
                <a16:creationId xmlns:a16="http://schemas.microsoft.com/office/drawing/2014/main" id="{1B6ECC88-D21A-4E24-BCF9-B1AF0178D287}"/>
              </a:ext>
            </a:extLst>
          </p:cNvPr>
          <p:cNvSpPr>
            <a:spLocks noGrp="1"/>
          </p:cNvSpPr>
          <p:nvPr>
            <p:ph idx="1"/>
          </p:nvPr>
        </p:nvSpPr>
        <p:spPr>
          <a:xfrm>
            <a:off x="838200" y="2244725"/>
            <a:ext cx="10515600" cy="4351338"/>
          </a:xfrm>
        </p:spPr>
        <p:txBody>
          <a:bodyPr>
            <a:normAutofit/>
          </a:bodyPr>
          <a:lstStyle/>
          <a:p>
            <a:pPr marL="0" indent="0">
              <a:buNone/>
            </a:pPr>
            <a:r>
              <a:rPr lang="en-US" sz="4400" dirty="0"/>
              <a:t>It may be hard to believe it is all over. This can lead to physiological changes like weight loss, change in appetite, feeling tired, sleeplessness, and others.</a:t>
            </a:r>
          </a:p>
        </p:txBody>
      </p:sp>
    </p:spTree>
    <p:extLst>
      <p:ext uri="{BB962C8B-B14F-4D97-AF65-F5344CB8AC3E}">
        <p14:creationId xmlns:p14="http://schemas.microsoft.com/office/powerpoint/2010/main" val="371778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96D7-9A4F-4C1E-9C7C-D82297B4CFE3}"/>
              </a:ext>
            </a:extLst>
          </p:cNvPr>
          <p:cNvSpPr>
            <a:spLocks noGrp="1"/>
          </p:cNvSpPr>
          <p:nvPr>
            <p:ph type="title"/>
          </p:nvPr>
        </p:nvSpPr>
        <p:spPr/>
        <p:txBody>
          <a:bodyPr>
            <a:normAutofit/>
          </a:bodyPr>
          <a:lstStyle/>
          <a:p>
            <a:r>
              <a:rPr lang="en-US" sz="4800" b="1" u="sng" dirty="0"/>
              <a:t>Anger</a:t>
            </a:r>
            <a:r>
              <a:rPr lang="en-US" sz="4800" b="1" dirty="0"/>
              <a:t> </a:t>
            </a:r>
          </a:p>
        </p:txBody>
      </p:sp>
      <p:sp>
        <p:nvSpPr>
          <p:cNvPr id="6" name="Content Placeholder 5">
            <a:extLst>
              <a:ext uri="{FF2B5EF4-FFF2-40B4-BE49-F238E27FC236}">
                <a16:creationId xmlns:a16="http://schemas.microsoft.com/office/drawing/2014/main" id="{FA535919-16CE-4C45-8B97-5D67202C5471}"/>
              </a:ext>
            </a:extLst>
          </p:cNvPr>
          <p:cNvSpPr>
            <a:spLocks noGrp="1"/>
          </p:cNvSpPr>
          <p:nvPr>
            <p:ph idx="1"/>
          </p:nvPr>
        </p:nvSpPr>
        <p:spPr/>
        <p:txBody>
          <a:bodyPr>
            <a:normAutofit/>
          </a:bodyPr>
          <a:lstStyle/>
          <a:p>
            <a:pPr marL="0" indent="0">
              <a:buNone/>
            </a:pPr>
            <a:r>
              <a:rPr lang="en-US" sz="4400" dirty="0"/>
              <a:t>This anger can be directed at your former partner, yourself or a third party</a:t>
            </a:r>
          </a:p>
          <a:p>
            <a:pPr marL="0" indent="0">
              <a:buNone/>
            </a:pPr>
            <a:endParaRPr lang="en-US" sz="4400" dirty="0"/>
          </a:p>
          <a:p>
            <a:pPr marL="0" indent="0">
              <a:buNone/>
            </a:pPr>
            <a:endParaRPr lang="en-US" sz="4400" dirty="0"/>
          </a:p>
        </p:txBody>
      </p:sp>
      <p:pic>
        <p:nvPicPr>
          <p:cNvPr id="2052" name="Picture 4" descr="😠 Angry Face Emoji on Facebook 2.0">
            <a:extLst>
              <a:ext uri="{FF2B5EF4-FFF2-40B4-BE49-F238E27FC236}">
                <a16:creationId xmlns:a16="http://schemas.microsoft.com/office/drawing/2014/main" id="{1D7DAAF4-6CDC-44BC-9016-02B261432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01294"/>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7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1435</Words>
  <Application>Microsoft Office PowerPoint</Application>
  <PresentationFormat>Widescreen</PresentationFormat>
  <Paragraphs>178</Paragraphs>
  <Slides>23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Coping with a Break-Up</vt:lpstr>
      <vt:lpstr>Coping with a Break-Up</vt:lpstr>
      <vt:lpstr>Coping with a Break-up</vt:lpstr>
      <vt:lpstr>Coping With a Break-up</vt:lpstr>
      <vt:lpstr>Grief</vt:lpstr>
      <vt:lpstr>Stages of Grief </vt:lpstr>
      <vt:lpstr>Stages of Grief </vt:lpstr>
      <vt:lpstr>Shock and Denial </vt:lpstr>
      <vt:lpstr>Anger </vt:lpstr>
      <vt:lpstr>Guilt and Bargaining </vt:lpstr>
      <vt:lpstr>Depression</vt:lpstr>
      <vt:lpstr>Acceptance </vt:lpstr>
      <vt:lpstr>Video explains stages after break-up and further explains them</vt:lpstr>
      <vt:lpstr>Reacting to Grief </vt:lpstr>
      <vt:lpstr>How to react to Grief </vt:lpstr>
      <vt:lpstr>How to react to Grief</vt:lpstr>
      <vt:lpstr>How to react to Grief</vt:lpstr>
      <vt:lpstr>Find Support </vt:lpstr>
      <vt:lpstr>Finding Support </vt:lpstr>
      <vt:lpstr>Support can also come from your spiritual side whether that be getting out into nature, going to yoga, or attending religious services.</vt:lpstr>
      <vt:lpstr>Take Care of Yourself!</vt:lpstr>
      <vt:lpstr>Make the most of this transition. Use this time to rediscover yourself, re-evaluate your life priorities, and expand your interest. Think of this as an opportunity for personal growth. </vt:lpstr>
      <vt:lpstr>“X” Marks the Spot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a Break-Up</dc:title>
  <dc:creator>Mathew Hernandez</dc:creator>
  <cp:lastModifiedBy>Jennifer Sanford</cp:lastModifiedBy>
  <cp:revision>8</cp:revision>
  <dcterms:created xsi:type="dcterms:W3CDTF">2020-04-14T22:47:26Z</dcterms:created>
  <dcterms:modified xsi:type="dcterms:W3CDTF">2020-07-08T17:38:23Z</dcterms:modified>
</cp:coreProperties>
</file>