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75"/>
    <p:restoredTop sz="94694"/>
  </p:normalViewPr>
  <p:slideViewPr>
    <p:cSldViewPr snapToGrid="0" snapToObjects="1">
      <p:cViewPr varScale="1">
        <p:scale>
          <a:sx n="113" d="100"/>
          <a:sy n="113" d="100"/>
        </p:scale>
        <p:origin x="17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9454-7A9D-8348-A31F-18CC7B10E9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885941-49A4-CA46-A9E4-1C832D78D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9AFAF8-2DF5-8143-BEBA-649185BD62A2}"/>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5" name="Footer Placeholder 4">
            <a:extLst>
              <a:ext uri="{FF2B5EF4-FFF2-40B4-BE49-F238E27FC236}">
                <a16:creationId xmlns:a16="http://schemas.microsoft.com/office/drawing/2014/main" id="{11B43464-7128-D143-851C-D90B9998C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E3E41-ACA9-924D-8EB8-4661175B6259}"/>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306408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452D-5D51-7A49-9491-6A37C03531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29D3B-D2AB-DF4D-B33A-DFCDCBD3C5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37977-A374-0C45-8035-A19153E320D7}"/>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5" name="Footer Placeholder 4">
            <a:extLst>
              <a:ext uri="{FF2B5EF4-FFF2-40B4-BE49-F238E27FC236}">
                <a16:creationId xmlns:a16="http://schemas.microsoft.com/office/drawing/2014/main" id="{289036F7-245C-7949-891F-8098F0403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0E853-1A34-0C47-9A72-16AEDB245369}"/>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72643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446A67-A529-A743-991A-EEA8FD4EA0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BE70-F1F4-EF4E-9452-F30366E7FF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8532F-9B83-E84C-B543-E4E56CA02F9C}"/>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5" name="Footer Placeholder 4">
            <a:extLst>
              <a:ext uri="{FF2B5EF4-FFF2-40B4-BE49-F238E27FC236}">
                <a16:creationId xmlns:a16="http://schemas.microsoft.com/office/drawing/2014/main" id="{1D262FCE-CE03-C242-95B7-14D7FB660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01B16-1597-394C-9880-8223E5381152}"/>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323956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7CEA-75A5-4847-A265-23E488D0F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EB3A45-1336-FB47-BF30-00855219A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53B5C-2579-1F4A-9BBA-63833AABEB36}"/>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5" name="Footer Placeholder 4">
            <a:extLst>
              <a:ext uri="{FF2B5EF4-FFF2-40B4-BE49-F238E27FC236}">
                <a16:creationId xmlns:a16="http://schemas.microsoft.com/office/drawing/2014/main" id="{5A5C4A1A-3536-7947-B818-17F999529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997A8-18E7-DF4C-812F-3DC9D8392082}"/>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316102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1BE8-AB2F-6547-A58C-46ED018956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95D924-DCE5-2149-9984-9AC7F6B90D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F8BB4-7F5D-5C40-BB7A-2B70D1B7AF3F}"/>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5" name="Footer Placeholder 4">
            <a:extLst>
              <a:ext uri="{FF2B5EF4-FFF2-40B4-BE49-F238E27FC236}">
                <a16:creationId xmlns:a16="http://schemas.microsoft.com/office/drawing/2014/main" id="{F52F2E43-BFBC-8F4B-AC52-F3CE778F0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3A246-8EA0-1348-A420-0CCA171A280C}"/>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367999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9AD1-7DFE-E347-BE6A-643FEE8F1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6BCD9-80F6-9E4E-A1E0-50CC5D1816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A4A64B-B8CB-0B43-962D-72467AA47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9E71CE-F5EE-1D4B-BBAD-3D9E72E66BEB}"/>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6" name="Footer Placeholder 5">
            <a:extLst>
              <a:ext uri="{FF2B5EF4-FFF2-40B4-BE49-F238E27FC236}">
                <a16:creationId xmlns:a16="http://schemas.microsoft.com/office/drawing/2014/main" id="{B9D9085A-2EDA-4C4F-8DFD-10475DC5D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5ED20-E1FB-174B-8659-107672A60DF0}"/>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299821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6D70-8A9F-0040-8482-A78715398E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9834EA-A905-2943-A15B-A29D4C89FF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D126EC-90A3-2244-B059-D7E8742CA3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6F3D2D-14A9-8549-9294-1E81E5AFC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96E5EF-695C-5D4E-B6B0-6B2009194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2A3D74-E42F-0C41-B2FA-3DC7BD7551AC}"/>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8" name="Footer Placeholder 7">
            <a:extLst>
              <a:ext uri="{FF2B5EF4-FFF2-40B4-BE49-F238E27FC236}">
                <a16:creationId xmlns:a16="http://schemas.microsoft.com/office/drawing/2014/main" id="{796879A9-7134-454B-B128-D590779FF3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F04C9D-0A5F-2E49-A7A6-EAAAE5E22487}"/>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123933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43F5-80A2-2448-906C-7331C19374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3DDA9-01B8-924C-914E-0E12C5EA3B6D}"/>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4" name="Footer Placeholder 3">
            <a:extLst>
              <a:ext uri="{FF2B5EF4-FFF2-40B4-BE49-F238E27FC236}">
                <a16:creationId xmlns:a16="http://schemas.microsoft.com/office/drawing/2014/main" id="{5F1F387F-DF50-9D42-8AF2-F0801BA780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9F8916-25A2-3C4A-A37B-C4464C52174F}"/>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172569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69E03-CF10-B34F-8C66-93CF31C9F1D2}"/>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3" name="Footer Placeholder 2">
            <a:extLst>
              <a:ext uri="{FF2B5EF4-FFF2-40B4-BE49-F238E27FC236}">
                <a16:creationId xmlns:a16="http://schemas.microsoft.com/office/drawing/2014/main" id="{5C70FB11-A671-9B44-B6B9-7FC90DB30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9893E6-3A0E-944B-9A78-80AD059BF911}"/>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159333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2D8A-BBF7-0145-A15A-4E1BCEDA4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04F54-AF87-A447-999B-9FEF0AEB35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33FAA0-0396-E74D-BB8C-E80649DD5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3B0AA-F124-5A41-8668-F49E92B3B656}"/>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6" name="Footer Placeholder 5">
            <a:extLst>
              <a:ext uri="{FF2B5EF4-FFF2-40B4-BE49-F238E27FC236}">
                <a16:creationId xmlns:a16="http://schemas.microsoft.com/office/drawing/2014/main" id="{BD9E419B-05EE-0040-9196-C3521B6EC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A077D-E2F7-D943-A35A-9FEA7D1BA77A}"/>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149968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5539-7350-DB4C-9409-0587EEFF4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EA72A6-E3A2-C745-96D0-884F444EA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FF4F9-97EA-4E42-BC71-8C885598C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6A09A-E9DE-CE4D-A6E3-8A5D697B0A1D}"/>
              </a:ext>
            </a:extLst>
          </p:cNvPr>
          <p:cNvSpPr>
            <a:spLocks noGrp="1"/>
          </p:cNvSpPr>
          <p:nvPr>
            <p:ph type="dt" sz="half" idx="10"/>
          </p:nvPr>
        </p:nvSpPr>
        <p:spPr/>
        <p:txBody>
          <a:bodyPr/>
          <a:lstStyle/>
          <a:p>
            <a:fld id="{C0AC76D0-E6A6-5043-BA30-26F0DA0D3367}" type="datetimeFigureOut">
              <a:rPr lang="en-US" smtClean="0"/>
              <a:t>4/24/20</a:t>
            </a:fld>
            <a:endParaRPr lang="en-US"/>
          </a:p>
        </p:txBody>
      </p:sp>
      <p:sp>
        <p:nvSpPr>
          <p:cNvPr id="6" name="Footer Placeholder 5">
            <a:extLst>
              <a:ext uri="{FF2B5EF4-FFF2-40B4-BE49-F238E27FC236}">
                <a16:creationId xmlns:a16="http://schemas.microsoft.com/office/drawing/2014/main" id="{C63E8C8E-0F41-904F-9E2C-58FC8F28D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3B169-7110-CE4C-8055-2953BBF83187}"/>
              </a:ext>
            </a:extLst>
          </p:cNvPr>
          <p:cNvSpPr>
            <a:spLocks noGrp="1"/>
          </p:cNvSpPr>
          <p:nvPr>
            <p:ph type="sldNum" sz="quarter" idx="12"/>
          </p:nvPr>
        </p:nvSpPr>
        <p:spPr/>
        <p:txBody>
          <a:bodyPr/>
          <a:lstStyle/>
          <a:p>
            <a:fld id="{215AD85E-3F93-5344-A936-DF255B888170}" type="slidenum">
              <a:rPr lang="en-US" smtClean="0"/>
              <a:t>‹#›</a:t>
            </a:fld>
            <a:endParaRPr lang="en-US"/>
          </a:p>
        </p:txBody>
      </p:sp>
    </p:spTree>
    <p:extLst>
      <p:ext uri="{BB962C8B-B14F-4D97-AF65-F5344CB8AC3E}">
        <p14:creationId xmlns:p14="http://schemas.microsoft.com/office/powerpoint/2010/main" val="303694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57C7F-CC66-3740-A3C9-72DE22B80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6E165-2F0A-6D4E-A458-70B972F7E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4B7DC-6156-E642-8A01-8BB7DA09B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C76D0-E6A6-5043-BA30-26F0DA0D3367}" type="datetimeFigureOut">
              <a:rPr lang="en-US" smtClean="0"/>
              <a:t>4/24/20</a:t>
            </a:fld>
            <a:endParaRPr lang="en-US"/>
          </a:p>
        </p:txBody>
      </p:sp>
      <p:sp>
        <p:nvSpPr>
          <p:cNvPr id="5" name="Footer Placeholder 4">
            <a:extLst>
              <a:ext uri="{FF2B5EF4-FFF2-40B4-BE49-F238E27FC236}">
                <a16:creationId xmlns:a16="http://schemas.microsoft.com/office/drawing/2014/main" id="{2A94ADE8-CFC8-1849-9A80-EDD787ED7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118C49-07BE-C749-A1EA-1CFCB3E805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AD85E-3F93-5344-A936-DF255B888170}" type="slidenum">
              <a:rPr lang="en-US" smtClean="0"/>
              <a:t>‹#›</a:t>
            </a:fld>
            <a:endParaRPr lang="en-US"/>
          </a:p>
        </p:txBody>
      </p:sp>
    </p:spTree>
    <p:extLst>
      <p:ext uri="{BB962C8B-B14F-4D97-AF65-F5344CB8AC3E}">
        <p14:creationId xmlns:p14="http://schemas.microsoft.com/office/powerpoint/2010/main" val="349207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ospiceofhumboldt.org/bereavement/" TargetMode="External"/><Relationship Id="rId2" Type="http://schemas.openxmlformats.org/officeDocument/2006/relationships/hyperlink" Target="mailto:info@hospiceofhumboldt.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ancer.net/coping-with-cancer/managing-emotions/grief-and-loss/understanding-grief-within-cultural-contex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vaVFani4M1Q?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khkJkR-ipfw?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lw8VgqHL8_8?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FD9E-0737-D841-A738-3654022FB9C6}"/>
              </a:ext>
            </a:extLst>
          </p:cNvPr>
          <p:cNvSpPr>
            <a:spLocks noGrp="1"/>
          </p:cNvSpPr>
          <p:nvPr>
            <p:ph type="ctrTitle"/>
          </p:nvPr>
        </p:nvSpPr>
        <p:spPr/>
        <p:txBody>
          <a:bodyPr/>
          <a:lstStyle/>
          <a:p>
            <a:r>
              <a:rPr lang="en-US" dirty="0"/>
              <a:t>GRIEF </a:t>
            </a:r>
          </a:p>
        </p:txBody>
      </p:sp>
      <p:sp>
        <p:nvSpPr>
          <p:cNvPr id="3" name="Subtitle 2">
            <a:extLst>
              <a:ext uri="{FF2B5EF4-FFF2-40B4-BE49-F238E27FC236}">
                <a16:creationId xmlns:a16="http://schemas.microsoft.com/office/drawing/2014/main" id="{ABEFFFA2-D949-DD46-838D-47B415323588}"/>
              </a:ext>
            </a:extLst>
          </p:cNvPr>
          <p:cNvSpPr>
            <a:spLocks noGrp="1"/>
          </p:cNvSpPr>
          <p:nvPr>
            <p:ph type="subTitle" idx="1"/>
          </p:nvPr>
        </p:nvSpPr>
        <p:spPr/>
        <p:txBody>
          <a:bodyPr/>
          <a:lstStyle/>
          <a:p>
            <a:r>
              <a:rPr lang="en-US" dirty="0"/>
              <a:t>“Grief is thoughts on loss, struggle, and new beginning s”</a:t>
            </a:r>
          </a:p>
          <a:p>
            <a:r>
              <a:rPr lang="en-US" dirty="0"/>
              <a:t>- Heike Mertins </a:t>
            </a:r>
          </a:p>
        </p:txBody>
      </p:sp>
    </p:spTree>
    <p:extLst>
      <p:ext uri="{BB962C8B-B14F-4D97-AF65-F5344CB8AC3E}">
        <p14:creationId xmlns:p14="http://schemas.microsoft.com/office/powerpoint/2010/main" val="337914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92B2-3766-D843-81F6-1ECE8772C115}"/>
              </a:ext>
            </a:extLst>
          </p:cNvPr>
          <p:cNvSpPr>
            <a:spLocks noGrp="1"/>
          </p:cNvSpPr>
          <p:nvPr>
            <p:ph type="title"/>
          </p:nvPr>
        </p:nvSpPr>
        <p:spPr>
          <a:xfrm>
            <a:off x="191911" y="629266"/>
            <a:ext cx="4108485" cy="1676603"/>
          </a:xfrm>
        </p:spPr>
        <p:txBody>
          <a:bodyPr>
            <a:normAutofit/>
          </a:bodyPr>
          <a:lstStyle/>
          <a:p>
            <a:r>
              <a:rPr lang="en-US" dirty="0"/>
              <a:t>RESOURCES cont.</a:t>
            </a:r>
          </a:p>
        </p:txBody>
      </p:sp>
      <p:sp>
        <p:nvSpPr>
          <p:cNvPr id="3" name="Content Placeholder 2">
            <a:extLst>
              <a:ext uri="{FF2B5EF4-FFF2-40B4-BE49-F238E27FC236}">
                <a16:creationId xmlns:a16="http://schemas.microsoft.com/office/drawing/2014/main" id="{C2325705-8F62-2D4F-8DA6-160C07BE7A55}"/>
              </a:ext>
            </a:extLst>
          </p:cNvPr>
          <p:cNvSpPr>
            <a:spLocks noGrp="1"/>
          </p:cNvSpPr>
          <p:nvPr>
            <p:ph idx="1"/>
          </p:nvPr>
        </p:nvSpPr>
        <p:spPr>
          <a:xfrm>
            <a:off x="648931" y="2438400"/>
            <a:ext cx="3651466" cy="3785419"/>
          </a:xfrm>
        </p:spPr>
        <p:txBody>
          <a:bodyPr>
            <a:normAutofit/>
          </a:bodyPr>
          <a:lstStyle/>
          <a:p>
            <a:pPr marL="0" indent="0">
              <a:buNone/>
            </a:pPr>
            <a:r>
              <a:rPr lang="en-US" sz="1800"/>
              <a:t>2.  Hospice of Humboldt (no insurance required for services)</a:t>
            </a:r>
          </a:p>
          <a:p>
            <a:pPr fontAlgn="base"/>
            <a:r>
              <a:rPr lang="en-US" sz="1800"/>
              <a:t>Grief Support Services </a:t>
            </a:r>
          </a:p>
          <a:p>
            <a:pPr fontAlgn="base"/>
            <a:r>
              <a:rPr lang="en-US" sz="1800"/>
              <a:t>2010 Myrtle Avenue, Eureka, CA 95501</a:t>
            </a:r>
          </a:p>
          <a:p>
            <a:pPr fontAlgn="base"/>
            <a:r>
              <a:rPr lang="en-US" sz="1800"/>
              <a:t>(707) 445 8443 </a:t>
            </a:r>
          </a:p>
          <a:p>
            <a:pPr fontAlgn="base"/>
            <a:r>
              <a:rPr lang="en-US" sz="1800" u="sng">
                <a:hlinkClick r:id="rId2"/>
              </a:rPr>
              <a:t>info@hospiceofhumboldt.org</a:t>
            </a:r>
            <a:endParaRPr lang="en-US" sz="1800"/>
          </a:p>
          <a:p>
            <a:pPr fontAlgn="base"/>
            <a:r>
              <a:rPr lang="en-US" sz="1800" u="sng">
                <a:hlinkClick r:id="rId3"/>
              </a:rPr>
              <a:t>http://www.hospiceofhumboldt.org/bereavement/</a:t>
            </a:r>
            <a:endParaRPr lang="en-US" sz="1800"/>
          </a:p>
          <a:p>
            <a:endParaRPr lang="en-US" sz="1800"/>
          </a:p>
        </p:txBody>
      </p:sp>
      <p:pic>
        <p:nvPicPr>
          <p:cNvPr id="4098" name="Picture 2" descr="Image that is mending a broken heart due to grief ">
            <a:extLst>
              <a:ext uri="{FF2B5EF4-FFF2-40B4-BE49-F238E27FC236}">
                <a16:creationId xmlns:a16="http://schemas.microsoft.com/office/drawing/2014/main" id="{D2882BD2-95A8-1E45-A313-B0217AD0B5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30" r="22155"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5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EE73-4BF9-6F40-ACF0-7BE34CCD03A5}"/>
              </a:ext>
            </a:extLst>
          </p:cNvPr>
          <p:cNvSpPr>
            <a:spLocks noGrp="1"/>
          </p:cNvSpPr>
          <p:nvPr>
            <p:ph type="title"/>
          </p:nvPr>
        </p:nvSpPr>
        <p:spPr>
          <a:xfrm>
            <a:off x="648929" y="629266"/>
            <a:ext cx="5127031" cy="1676603"/>
          </a:xfrm>
        </p:spPr>
        <p:txBody>
          <a:bodyPr>
            <a:normAutofit/>
          </a:bodyPr>
          <a:lstStyle/>
          <a:p>
            <a:r>
              <a:rPr lang="en-US" dirty="0"/>
              <a:t>WHAT IS GRIEF?</a:t>
            </a:r>
          </a:p>
        </p:txBody>
      </p:sp>
      <p:sp>
        <p:nvSpPr>
          <p:cNvPr id="3" name="Content Placeholder 2">
            <a:extLst>
              <a:ext uri="{FF2B5EF4-FFF2-40B4-BE49-F238E27FC236}">
                <a16:creationId xmlns:a16="http://schemas.microsoft.com/office/drawing/2014/main" id="{38E6DA96-385E-EE4E-A8DE-55ECBAA84B88}"/>
              </a:ext>
            </a:extLst>
          </p:cNvPr>
          <p:cNvSpPr>
            <a:spLocks noGrp="1"/>
          </p:cNvSpPr>
          <p:nvPr>
            <p:ph idx="1"/>
          </p:nvPr>
        </p:nvSpPr>
        <p:spPr>
          <a:xfrm>
            <a:off x="355418" y="2305869"/>
            <a:ext cx="5127029" cy="3785419"/>
          </a:xfrm>
        </p:spPr>
        <p:txBody>
          <a:bodyPr>
            <a:normAutofit/>
          </a:bodyPr>
          <a:lstStyle/>
          <a:p>
            <a:pPr fontAlgn="base"/>
            <a:r>
              <a:rPr lang="en-US" sz="1700" dirty="0"/>
              <a:t>There isn’t a single grief definition that encompasses everything. However, there are a few definitions that, together encompass what you are going through. </a:t>
            </a:r>
          </a:p>
          <a:p>
            <a:pPr fontAlgn="base"/>
            <a:r>
              <a:rPr lang="en-US" sz="1700" dirty="0"/>
              <a:t>“Grief is the normal and natural emotional reaction to loss or change of any kind.”</a:t>
            </a:r>
          </a:p>
          <a:p>
            <a:pPr fontAlgn="base"/>
            <a:r>
              <a:rPr lang="en-US" sz="1700" dirty="0"/>
              <a:t>“Grief is the conflicting feelings caused by the end of or change in a familiar pattern of behavior.”</a:t>
            </a:r>
          </a:p>
          <a:p>
            <a:pPr fontAlgn="base"/>
            <a:r>
              <a:rPr lang="en-US" sz="1700" dirty="0"/>
              <a:t>“Grief is the feeling of reaching out for someone who’s always been there, only to discover when I need her [or him, them. </a:t>
            </a:r>
            <a:r>
              <a:rPr lang="en-US" sz="1700" dirty="0" err="1"/>
              <a:t>etc</a:t>
            </a:r>
            <a:r>
              <a:rPr lang="en-US" sz="1700" dirty="0"/>
              <a:t>] one more time, she’s no longer there.”</a:t>
            </a:r>
          </a:p>
          <a:p>
            <a:endParaRPr lang="en-US" sz="1700" dirty="0"/>
          </a:p>
        </p:txBody>
      </p:sp>
      <p:pic>
        <p:nvPicPr>
          <p:cNvPr id="1026" name="Picture 2" descr="picture depicting the different stages of grief starting with denial and ending with acceptance">
            <a:extLst>
              <a:ext uri="{FF2B5EF4-FFF2-40B4-BE49-F238E27FC236}">
                <a16:creationId xmlns:a16="http://schemas.microsoft.com/office/drawing/2014/main" id="{20154FE7-006B-E44F-9351-99EB34C346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8" r="5535" b="-3"/>
          <a:stretch/>
        </p:blipFill>
        <p:spPr bwMode="auto">
          <a:xfrm>
            <a:off x="5915378" y="640082"/>
            <a:ext cx="5636959"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38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836-4ADE-014C-B011-02615A5D091F}"/>
              </a:ext>
            </a:extLst>
          </p:cNvPr>
          <p:cNvSpPr>
            <a:spLocks noGrp="1"/>
          </p:cNvSpPr>
          <p:nvPr>
            <p:ph type="title"/>
          </p:nvPr>
        </p:nvSpPr>
        <p:spPr>
          <a:xfrm>
            <a:off x="838200" y="365125"/>
            <a:ext cx="10515600" cy="1325563"/>
          </a:xfrm>
        </p:spPr>
        <p:txBody>
          <a:bodyPr>
            <a:normAutofit/>
          </a:bodyPr>
          <a:lstStyle/>
          <a:p>
            <a:pPr algn="ctr"/>
            <a:r>
              <a:rPr lang="en-US" dirty="0"/>
              <a:t>GRIEF AND CULTURE </a:t>
            </a:r>
          </a:p>
        </p:txBody>
      </p:sp>
      <p:sp>
        <p:nvSpPr>
          <p:cNvPr id="3" name="Content Placeholder 2">
            <a:extLst>
              <a:ext uri="{FF2B5EF4-FFF2-40B4-BE49-F238E27FC236}">
                <a16:creationId xmlns:a16="http://schemas.microsoft.com/office/drawing/2014/main" id="{9E0E79AA-1B08-D44B-942D-C902553C3802}"/>
              </a:ext>
            </a:extLst>
          </p:cNvPr>
          <p:cNvSpPr>
            <a:spLocks noGrp="1"/>
          </p:cNvSpPr>
          <p:nvPr>
            <p:ph idx="1"/>
          </p:nvPr>
        </p:nvSpPr>
        <p:spPr>
          <a:xfrm>
            <a:off x="6931379" y="1690688"/>
            <a:ext cx="4902556" cy="5140719"/>
          </a:xfrm>
        </p:spPr>
        <p:txBody>
          <a:bodyPr>
            <a:noAutofit/>
          </a:bodyPr>
          <a:lstStyle/>
          <a:p>
            <a:pPr fontAlgn="base"/>
            <a:r>
              <a:rPr lang="en-US" sz="2000" dirty="0"/>
              <a:t>Every culture has its own worldview. Within different cultures… </a:t>
            </a:r>
          </a:p>
          <a:p>
            <a:pPr fontAlgn="base"/>
            <a:r>
              <a:rPr lang="en-US" sz="2000" dirty="0"/>
              <a:t>There is no correct way to mourn the loss of a loved one </a:t>
            </a:r>
          </a:p>
          <a:p>
            <a:pPr fontAlgn="base"/>
            <a:r>
              <a:rPr lang="en-US" sz="2000" dirty="0"/>
              <a:t>Each culture has its own way of helping people cope with death and grief</a:t>
            </a:r>
          </a:p>
          <a:p>
            <a:pPr fontAlgn="base"/>
            <a:r>
              <a:rPr lang="en-US" sz="2000" dirty="0"/>
              <a:t>Beliefs, rituals, and traditions specific to a person’s culture can provide some predictability and normalcy during a time that is difficult and confusing </a:t>
            </a:r>
          </a:p>
          <a:p>
            <a:pPr fontAlgn="base"/>
            <a:r>
              <a:rPr lang="en-US" sz="2000" dirty="0"/>
              <a:t>“Carrying out these practices offers a sense of stability and security”. </a:t>
            </a:r>
            <a:r>
              <a:rPr lang="en-US" sz="2000" u="sng" dirty="0">
                <a:hlinkClick r:id="rId2"/>
              </a:rPr>
              <a:t>Understanding grief within a cultural context </a:t>
            </a:r>
            <a:r>
              <a:rPr lang="en-US" sz="2000" dirty="0"/>
              <a:t>can challenge you to take on a different viewpoint of death and dying.  </a:t>
            </a:r>
          </a:p>
          <a:p>
            <a:endParaRPr lang="en-US" sz="2000" dirty="0"/>
          </a:p>
        </p:txBody>
      </p:sp>
      <p:pic>
        <p:nvPicPr>
          <p:cNvPr id="2050" name="Picture 2" descr="a picture of different ethnicities to reflect the many different cultures we have in our world. ">
            <a:extLst>
              <a:ext uri="{FF2B5EF4-FFF2-40B4-BE49-F238E27FC236}">
                <a16:creationId xmlns:a16="http://schemas.microsoft.com/office/drawing/2014/main" id="{7488DF75-CA9E-EF4C-B821-AD4B51DA5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604"/>
          <a:stretch/>
        </p:blipFill>
        <p:spPr bwMode="auto">
          <a:xfrm>
            <a:off x="248086" y="1715383"/>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2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E42E-6C90-1848-B7CA-B2E412478817}"/>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A VIDEO THAT MIGHT HELP</a:t>
            </a:r>
          </a:p>
        </p:txBody>
      </p:sp>
      <p:sp>
        <p:nvSpPr>
          <p:cNvPr id="3" name="Content Placeholder 2">
            <a:extLst>
              <a:ext uri="{FF2B5EF4-FFF2-40B4-BE49-F238E27FC236}">
                <a16:creationId xmlns:a16="http://schemas.microsoft.com/office/drawing/2014/main" id="{C1D137F3-4E9A-9B4E-8EAD-7EDA042E45BF}"/>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000" kern="1200">
                <a:solidFill>
                  <a:schemeClr val="tx1"/>
                </a:solidFill>
                <a:latin typeface="+mn-lt"/>
                <a:ea typeface="+mn-ea"/>
                <a:cs typeface="+mn-cs"/>
              </a:rPr>
              <a:t>College student grief &lt;4 minutes </a:t>
            </a:r>
          </a:p>
        </p:txBody>
      </p:sp>
      <p:pic>
        <p:nvPicPr>
          <p:cNvPr id="4" name="Online Media 3" descr="College Student Grief   YouTube">
            <a:hlinkClick r:id="" action="ppaction://media"/>
            <a:extLst>
              <a:ext uri="{FF2B5EF4-FFF2-40B4-BE49-F238E27FC236}">
                <a16:creationId xmlns:a16="http://schemas.microsoft.com/office/drawing/2014/main" id="{852FDFB9-04A7-294C-9C24-B3D1C3F6D3A2}"/>
              </a:ext>
            </a:extLst>
          </p:cNvPr>
          <p:cNvPicPr>
            <a:picLocks noRot="1" noChangeAspect="1"/>
          </p:cNvPicPr>
          <p:nvPr>
            <a:videoFile r:link="rId1"/>
          </p:nvPr>
        </p:nvPicPr>
        <p:blipFill>
          <a:blip r:embed="rId3"/>
          <a:stretch>
            <a:fillRect/>
          </a:stretch>
        </p:blipFill>
        <p:spPr>
          <a:xfrm>
            <a:off x="2148668" y="1863801"/>
            <a:ext cx="7894663" cy="4440746"/>
          </a:xfrm>
          <a:prstGeom prst="rect">
            <a:avLst/>
          </a:prstGeom>
        </p:spPr>
      </p:pic>
    </p:spTree>
    <p:extLst>
      <p:ext uri="{BB962C8B-B14F-4D97-AF65-F5344CB8AC3E}">
        <p14:creationId xmlns:p14="http://schemas.microsoft.com/office/powerpoint/2010/main" val="23694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D6C5-F2E5-C048-AA8D-70FBFA9E9F9A}"/>
              </a:ext>
            </a:extLst>
          </p:cNvPr>
          <p:cNvSpPr>
            <a:spLocks noGrp="1"/>
          </p:cNvSpPr>
          <p:nvPr>
            <p:ph type="title"/>
          </p:nvPr>
        </p:nvSpPr>
        <p:spPr/>
        <p:txBody>
          <a:bodyPr/>
          <a:lstStyle/>
          <a:p>
            <a:pPr algn="ctr"/>
            <a:r>
              <a:rPr lang="en-US" dirty="0"/>
              <a:t>COPING TIPS</a:t>
            </a:r>
          </a:p>
        </p:txBody>
      </p:sp>
      <p:sp>
        <p:nvSpPr>
          <p:cNvPr id="3" name="Content Placeholder 2">
            <a:extLst>
              <a:ext uri="{FF2B5EF4-FFF2-40B4-BE49-F238E27FC236}">
                <a16:creationId xmlns:a16="http://schemas.microsoft.com/office/drawing/2014/main" id="{F062C9C9-5E57-FA4A-97FF-32DD13DEFC5A}"/>
              </a:ext>
            </a:extLst>
          </p:cNvPr>
          <p:cNvSpPr>
            <a:spLocks noGrp="1"/>
          </p:cNvSpPr>
          <p:nvPr>
            <p:ph idx="1"/>
          </p:nvPr>
        </p:nvSpPr>
        <p:spPr/>
        <p:txBody>
          <a:bodyPr>
            <a:normAutofit fontScale="92500" lnSpcReduction="20000"/>
          </a:bodyPr>
          <a:lstStyle/>
          <a:p>
            <a:pPr marL="0" indent="0" fontAlgn="base">
              <a:buNone/>
            </a:pPr>
            <a:r>
              <a:rPr lang="en-US" dirty="0"/>
              <a:t>1. Get support </a:t>
            </a:r>
          </a:p>
          <a:p>
            <a:pPr fontAlgn="base"/>
            <a:r>
              <a:rPr lang="en-US" dirty="0"/>
              <a:t>Turn to friends, family, pets, support groups</a:t>
            </a:r>
          </a:p>
          <a:p>
            <a:pPr fontAlgn="base"/>
            <a:endParaRPr lang="en-US" dirty="0"/>
          </a:p>
          <a:p>
            <a:pPr marL="0" indent="0" fontAlgn="base">
              <a:buNone/>
            </a:pPr>
            <a:r>
              <a:rPr lang="en-US" dirty="0"/>
              <a:t>2. Take care of yourself </a:t>
            </a:r>
          </a:p>
          <a:p>
            <a:pPr fontAlgn="base"/>
            <a:r>
              <a:rPr lang="en-US" dirty="0"/>
              <a:t>Express your feelings in a tangible or creative way (art, writing, songs/music, etc.)</a:t>
            </a:r>
          </a:p>
          <a:p>
            <a:pPr fontAlgn="base"/>
            <a:r>
              <a:rPr lang="en-US" dirty="0"/>
              <a:t>Look after your physical health (getting enough sleep, exercising, eating healthfully, avoiding alcohol or other drugs as attempts to cope)</a:t>
            </a:r>
          </a:p>
          <a:p>
            <a:pPr fontAlgn="base"/>
            <a:r>
              <a:rPr lang="en-US" dirty="0"/>
              <a:t>Don’t let anyone tell you how to feel, and don’t tell yourself how to feel, either. </a:t>
            </a:r>
          </a:p>
          <a:p>
            <a:pPr fontAlgn="base"/>
            <a:r>
              <a:rPr lang="en-US" dirty="0"/>
              <a:t>Plan ahead for grief “triggers” (anniversaries, holidays, and milestones can reawaken strong memories and feelings, and that’s completely normal)</a:t>
            </a:r>
          </a:p>
          <a:p>
            <a:endParaRPr lang="en-US" dirty="0"/>
          </a:p>
        </p:txBody>
      </p:sp>
    </p:spTree>
    <p:extLst>
      <p:ext uri="{BB962C8B-B14F-4D97-AF65-F5344CB8AC3E}">
        <p14:creationId xmlns:p14="http://schemas.microsoft.com/office/powerpoint/2010/main" val="424005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DB8-C565-504F-8B23-BEDF35BB5915}"/>
              </a:ext>
            </a:extLst>
          </p:cNvPr>
          <p:cNvSpPr>
            <a:spLocks noGrp="1"/>
          </p:cNvSpPr>
          <p:nvPr>
            <p:ph type="title"/>
          </p:nvPr>
        </p:nvSpPr>
        <p:spPr/>
        <p:txBody>
          <a:bodyPr/>
          <a:lstStyle/>
          <a:p>
            <a:pPr algn="ctr"/>
            <a:r>
              <a:rPr lang="en-US" dirty="0"/>
              <a:t>COPING TIPS cont..</a:t>
            </a:r>
          </a:p>
        </p:txBody>
      </p:sp>
      <p:sp>
        <p:nvSpPr>
          <p:cNvPr id="3" name="Content Placeholder 2">
            <a:extLst>
              <a:ext uri="{FF2B5EF4-FFF2-40B4-BE49-F238E27FC236}">
                <a16:creationId xmlns:a16="http://schemas.microsoft.com/office/drawing/2014/main" id="{38882093-0E5A-5645-A590-86CBE458FA48}"/>
              </a:ext>
            </a:extLst>
          </p:cNvPr>
          <p:cNvSpPr>
            <a:spLocks noGrp="1"/>
          </p:cNvSpPr>
          <p:nvPr>
            <p:ph idx="1"/>
          </p:nvPr>
        </p:nvSpPr>
        <p:spPr>
          <a:xfrm>
            <a:off x="838200" y="1825625"/>
            <a:ext cx="10515600" cy="4592930"/>
          </a:xfrm>
        </p:spPr>
        <p:txBody>
          <a:bodyPr>
            <a:normAutofit fontScale="77500" lnSpcReduction="20000"/>
          </a:bodyPr>
          <a:lstStyle/>
          <a:p>
            <a:pPr marL="0" indent="0">
              <a:buNone/>
            </a:pPr>
            <a:r>
              <a:rPr lang="en-US" dirty="0"/>
              <a:t>3</a:t>
            </a:r>
            <a:r>
              <a:rPr lang="en-US" sz="3100" dirty="0"/>
              <a:t>. Seek out professional support if needed </a:t>
            </a:r>
          </a:p>
          <a:p>
            <a:r>
              <a:rPr lang="en-US" sz="3100" dirty="0"/>
              <a:t>“After a while, and with time, strong feelings in response to a loved one’s death should become less intense. However, if you find yourself unable to cope after an extended amount of time and find that the grief is getting in your way of living life, you should contact a professional for their support.”</a:t>
            </a:r>
          </a:p>
          <a:p>
            <a:endParaRPr lang="en-US" sz="3100" dirty="0"/>
          </a:p>
          <a:p>
            <a:pPr marL="0" indent="0">
              <a:buNone/>
            </a:pPr>
            <a:r>
              <a:rPr lang="en-US" sz="3100" dirty="0"/>
              <a:t>~ Contact a grief counselor or professional therapist if you:</a:t>
            </a:r>
          </a:p>
          <a:p>
            <a:pPr fontAlgn="base"/>
            <a:r>
              <a:rPr lang="en-US" sz="3100" dirty="0"/>
              <a:t>Feel like life is not worth living </a:t>
            </a:r>
          </a:p>
          <a:p>
            <a:pPr fontAlgn="base"/>
            <a:r>
              <a:rPr lang="en-US" sz="3100" dirty="0"/>
              <a:t>Wish you had died with your loved one </a:t>
            </a:r>
          </a:p>
          <a:p>
            <a:pPr fontAlgn="base"/>
            <a:r>
              <a:rPr lang="en-US" sz="3100" dirty="0"/>
              <a:t>Blame yourself for the loss or for failing to prevent it</a:t>
            </a:r>
          </a:p>
          <a:p>
            <a:pPr fontAlgn="base"/>
            <a:r>
              <a:rPr lang="en-US" sz="3100" dirty="0"/>
              <a:t>Feel numb and disconnected from others for more than a few to several weeks </a:t>
            </a:r>
          </a:p>
          <a:p>
            <a:pPr fontAlgn="base"/>
            <a:r>
              <a:rPr lang="en-US" sz="3100" dirty="0"/>
              <a:t>Are having difficulty trusting others since your loss</a:t>
            </a:r>
          </a:p>
          <a:p>
            <a:pPr fontAlgn="base"/>
            <a:r>
              <a:rPr lang="en-US" sz="3100" dirty="0"/>
              <a:t>Are unable to perform your normal daily activities</a:t>
            </a:r>
          </a:p>
          <a:p>
            <a:endParaRPr lang="en-US" dirty="0"/>
          </a:p>
        </p:txBody>
      </p:sp>
    </p:spTree>
    <p:extLst>
      <p:ext uri="{BB962C8B-B14F-4D97-AF65-F5344CB8AC3E}">
        <p14:creationId xmlns:p14="http://schemas.microsoft.com/office/powerpoint/2010/main" val="310725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98AF-5E7C-B94F-A073-4FD5058CAD9A}"/>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tx1"/>
                </a:solidFill>
                <a:latin typeface="+mj-lt"/>
                <a:ea typeface="+mj-ea"/>
                <a:cs typeface="+mj-cs"/>
              </a:rPr>
              <a:t>TED TALK THAT MIGHT HELP</a:t>
            </a:r>
          </a:p>
        </p:txBody>
      </p:sp>
      <p:sp>
        <p:nvSpPr>
          <p:cNvPr id="3" name="Content Placeholder 2">
            <a:extLst>
              <a:ext uri="{FF2B5EF4-FFF2-40B4-BE49-F238E27FC236}">
                <a16:creationId xmlns:a16="http://schemas.microsoft.com/office/drawing/2014/main" id="{1C39D541-E5C0-614E-808D-BC28E0493045}"/>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We don’t ”move on” from grief. We move forward with it &gt;10 minutes</a:t>
            </a:r>
          </a:p>
        </p:txBody>
      </p:sp>
      <p:pic>
        <p:nvPicPr>
          <p:cNvPr id="4" name="Online Media 3" descr="We don't &quot;move on&quot; from grief. We move forward with it | Nora McInerny">
            <a:hlinkClick r:id="" action="ppaction://media"/>
            <a:extLst>
              <a:ext uri="{FF2B5EF4-FFF2-40B4-BE49-F238E27FC236}">
                <a16:creationId xmlns:a16="http://schemas.microsoft.com/office/drawing/2014/main" id="{7746B997-C23A-5E4A-ABD6-726DDCC4DA09}"/>
              </a:ext>
            </a:extLst>
          </p:cNvPr>
          <p:cNvPicPr>
            <a:picLocks noRot="1" noChangeAspect="1"/>
          </p:cNvPicPr>
          <p:nvPr>
            <a:videoFile r:link="rId1"/>
          </p:nvPr>
        </p:nvPicPr>
        <p:blipFill>
          <a:blip r:embed="rId3"/>
          <a:stretch>
            <a:fillRect/>
          </a:stretch>
        </p:blipFill>
        <p:spPr>
          <a:xfrm>
            <a:off x="2148668" y="1863801"/>
            <a:ext cx="7894663" cy="4440746"/>
          </a:xfrm>
          <a:prstGeom prst="rect">
            <a:avLst/>
          </a:prstGeom>
        </p:spPr>
      </p:pic>
    </p:spTree>
    <p:extLst>
      <p:ext uri="{BB962C8B-B14F-4D97-AF65-F5344CB8AC3E}">
        <p14:creationId xmlns:p14="http://schemas.microsoft.com/office/powerpoint/2010/main" val="41637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C107-392C-9742-867B-7CF2CAC55298}"/>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4200" kern="1200">
                <a:solidFill>
                  <a:schemeClr val="tx1"/>
                </a:solidFill>
                <a:latin typeface="+mj-lt"/>
                <a:ea typeface="+mj-ea"/>
                <a:cs typeface="+mj-cs"/>
              </a:rPr>
              <a:t>GUIDED MEDITATION FOR GRIEF &amp; HEALING</a:t>
            </a:r>
          </a:p>
        </p:txBody>
      </p:sp>
      <p:sp>
        <p:nvSpPr>
          <p:cNvPr id="3" name="Content Placeholder 2">
            <a:extLst>
              <a:ext uri="{FF2B5EF4-FFF2-40B4-BE49-F238E27FC236}">
                <a16:creationId xmlns:a16="http://schemas.microsoft.com/office/drawing/2014/main" id="{76964501-1FCD-3F44-8986-3A442CF2609D}"/>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Guided meditation for grief and healing &gt;10 minutes </a:t>
            </a:r>
          </a:p>
        </p:txBody>
      </p:sp>
      <p:pic>
        <p:nvPicPr>
          <p:cNvPr id="4" name="Online Media 3" descr="Guided Meditation for Grief &amp; Healing">
            <a:hlinkClick r:id="" action="ppaction://media"/>
            <a:extLst>
              <a:ext uri="{FF2B5EF4-FFF2-40B4-BE49-F238E27FC236}">
                <a16:creationId xmlns:a16="http://schemas.microsoft.com/office/drawing/2014/main" id="{3397BDCB-FBCF-6747-AE86-22C50A86A0B7}"/>
              </a:ext>
            </a:extLst>
          </p:cNvPr>
          <p:cNvPicPr>
            <a:picLocks noRot="1" noChangeAspect="1"/>
          </p:cNvPicPr>
          <p:nvPr>
            <a:videoFile r:link="rId1"/>
          </p:nvPr>
        </p:nvPicPr>
        <p:blipFill>
          <a:blip r:embed="rId3"/>
          <a:stretch>
            <a:fillRect/>
          </a:stretch>
        </p:blipFill>
        <p:spPr>
          <a:xfrm>
            <a:off x="2148668" y="1863801"/>
            <a:ext cx="7894663" cy="4440746"/>
          </a:xfrm>
          <a:prstGeom prst="rect">
            <a:avLst/>
          </a:prstGeom>
        </p:spPr>
      </p:pic>
    </p:spTree>
    <p:extLst>
      <p:ext uri="{BB962C8B-B14F-4D97-AF65-F5344CB8AC3E}">
        <p14:creationId xmlns:p14="http://schemas.microsoft.com/office/powerpoint/2010/main" val="336926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C858-CA80-8540-AD8E-E51ABD8A0E28}"/>
              </a:ext>
            </a:extLst>
          </p:cNvPr>
          <p:cNvSpPr>
            <a:spLocks noGrp="1"/>
          </p:cNvSpPr>
          <p:nvPr>
            <p:ph type="title"/>
          </p:nvPr>
        </p:nvSpPr>
        <p:spPr>
          <a:xfrm>
            <a:off x="838200" y="365125"/>
            <a:ext cx="10515600" cy="1325563"/>
          </a:xfrm>
        </p:spPr>
        <p:txBody>
          <a:bodyPr>
            <a:normAutofit/>
          </a:bodyPr>
          <a:lstStyle/>
          <a:p>
            <a:pPr algn="ctr"/>
            <a:r>
              <a:rPr lang="en-US" dirty="0"/>
              <a:t>RESOURCES </a:t>
            </a:r>
          </a:p>
        </p:txBody>
      </p:sp>
      <p:pic>
        <p:nvPicPr>
          <p:cNvPr id="3074" name="Picture 2" descr="Picture describing the other side of grief ">
            <a:extLst>
              <a:ext uri="{FF2B5EF4-FFF2-40B4-BE49-F238E27FC236}">
                <a16:creationId xmlns:a16="http://schemas.microsoft.com/office/drawing/2014/main" id="{CA661A3A-ABCB-9041-ABB5-2F4CD12E7A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56" r="8786" b="2"/>
          <a:stretch/>
        </p:blipFill>
        <p:spPr bwMode="auto">
          <a:xfrm>
            <a:off x="83820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FC259B5-C431-764A-B10E-72FC4B154BBE}"/>
              </a:ext>
            </a:extLst>
          </p:cNvPr>
          <p:cNvSpPr>
            <a:spLocks noGrp="1"/>
          </p:cNvSpPr>
          <p:nvPr>
            <p:ph idx="1"/>
          </p:nvPr>
        </p:nvSpPr>
        <p:spPr>
          <a:xfrm>
            <a:off x="7552944" y="1904281"/>
            <a:ext cx="3800856" cy="4351338"/>
          </a:xfrm>
        </p:spPr>
        <p:txBody>
          <a:bodyPr>
            <a:normAutofit/>
          </a:bodyPr>
          <a:lstStyle/>
          <a:p>
            <a:pPr marL="0" indent="0" fontAlgn="base">
              <a:buNone/>
            </a:pPr>
            <a:r>
              <a:rPr lang="en-US" sz="2000" dirty="0"/>
              <a:t>1. CAPS on campus </a:t>
            </a:r>
          </a:p>
          <a:p>
            <a:r>
              <a:rPr lang="en-US" sz="2000" dirty="0"/>
              <a:t>2nd floor of Student Health Center </a:t>
            </a:r>
          </a:p>
          <a:p>
            <a:r>
              <a:rPr lang="en-US" sz="2000" dirty="0"/>
              <a:t>(707) 826 3236 (after-hours: 24/7 crisis support)</a:t>
            </a:r>
          </a:p>
          <a:p>
            <a:r>
              <a:rPr lang="en-US" sz="2000" dirty="0"/>
              <a:t>Call or come by to schedule a same day appointment, or, if you find yourself in crisis, come M-F 8 to 4:30 pm on the hour for a crisis appointment </a:t>
            </a:r>
          </a:p>
          <a:p>
            <a:pPr marL="0" indent="0">
              <a:buNone/>
            </a:pPr>
            <a:br>
              <a:rPr lang="en-US" sz="2000" dirty="0"/>
            </a:br>
            <a:br>
              <a:rPr lang="en-US" sz="2000" dirty="0"/>
            </a:br>
            <a:endParaRPr lang="en-US" sz="2000" dirty="0"/>
          </a:p>
        </p:txBody>
      </p:sp>
    </p:spTree>
    <p:extLst>
      <p:ext uri="{BB962C8B-B14F-4D97-AF65-F5344CB8AC3E}">
        <p14:creationId xmlns:p14="http://schemas.microsoft.com/office/powerpoint/2010/main" val="2281535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629</Words>
  <Application>Microsoft Macintosh PowerPoint</Application>
  <PresentationFormat>Widescreen</PresentationFormat>
  <Paragraphs>53</Paragraphs>
  <Slides>10</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GRIEF </vt:lpstr>
      <vt:lpstr>WHAT IS GRIEF?</vt:lpstr>
      <vt:lpstr>GRIEF AND CULTURE </vt:lpstr>
      <vt:lpstr>A VIDEO THAT MIGHT HELP</vt:lpstr>
      <vt:lpstr>COPING TIPS</vt:lpstr>
      <vt:lpstr>COPING TIPS cont..</vt:lpstr>
      <vt:lpstr>TED TALK THAT MIGHT HELP</vt:lpstr>
      <vt:lpstr>GUIDED MEDITATION FOR GRIEF &amp; HEALING</vt:lpstr>
      <vt:lpstr>RESOURCES </vt:lpstr>
      <vt:lpstr>RESOURCES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dc:title>
  <dc:creator>linda peterson</dc:creator>
  <cp:lastModifiedBy>linda peterson</cp:lastModifiedBy>
  <cp:revision>1</cp:revision>
  <dcterms:created xsi:type="dcterms:W3CDTF">2020-04-25T01:41:54Z</dcterms:created>
  <dcterms:modified xsi:type="dcterms:W3CDTF">2020-04-25T01:44:48Z</dcterms:modified>
</cp:coreProperties>
</file>