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22"/>
    <p:restoredTop sz="94689"/>
  </p:normalViewPr>
  <p:slideViewPr>
    <p:cSldViewPr snapToGrid="0" snapToObjects="1">
      <p:cViewPr varScale="1">
        <p:scale>
          <a:sx n="113" d="100"/>
          <a:sy n="113" d="100"/>
        </p:scale>
        <p:origin x="176" y="8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AFAEE-905D-8C48-AAC2-44798BD940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47EB73-0A33-7146-99A0-0FE74264C0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612A8C-4697-0049-BA9B-D5165ACFCA63}"/>
              </a:ext>
            </a:extLst>
          </p:cNvPr>
          <p:cNvSpPr>
            <a:spLocks noGrp="1"/>
          </p:cNvSpPr>
          <p:nvPr>
            <p:ph type="dt" sz="half" idx="10"/>
          </p:nvPr>
        </p:nvSpPr>
        <p:spPr/>
        <p:txBody>
          <a:bodyPr/>
          <a:lstStyle/>
          <a:p>
            <a:fld id="{B9C111EF-2B1F-7C4A-999F-2B7B7988DBE5}" type="datetimeFigureOut">
              <a:rPr lang="en-US" smtClean="0"/>
              <a:t>4/24/20</a:t>
            </a:fld>
            <a:endParaRPr lang="en-US"/>
          </a:p>
        </p:txBody>
      </p:sp>
      <p:sp>
        <p:nvSpPr>
          <p:cNvPr id="5" name="Footer Placeholder 4">
            <a:extLst>
              <a:ext uri="{FF2B5EF4-FFF2-40B4-BE49-F238E27FC236}">
                <a16:creationId xmlns:a16="http://schemas.microsoft.com/office/drawing/2014/main" id="{E700124D-22F7-0647-AC8D-E6C5D4CC0B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FD71CD-C1C0-8D46-9662-3FEA9D6EBCEE}"/>
              </a:ext>
            </a:extLst>
          </p:cNvPr>
          <p:cNvSpPr>
            <a:spLocks noGrp="1"/>
          </p:cNvSpPr>
          <p:nvPr>
            <p:ph type="sldNum" sz="quarter" idx="12"/>
          </p:nvPr>
        </p:nvSpPr>
        <p:spPr/>
        <p:txBody>
          <a:bodyPr/>
          <a:lstStyle/>
          <a:p>
            <a:fld id="{342137EF-102E-A446-924A-1E71529F26D6}" type="slidenum">
              <a:rPr lang="en-US" smtClean="0"/>
              <a:t>‹#›</a:t>
            </a:fld>
            <a:endParaRPr lang="en-US"/>
          </a:p>
        </p:txBody>
      </p:sp>
    </p:spTree>
    <p:extLst>
      <p:ext uri="{BB962C8B-B14F-4D97-AF65-F5344CB8AC3E}">
        <p14:creationId xmlns:p14="http://schemas.microsoft.com/office/powerpoint/2010/main" val="4194183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1907-0619-AC48-9D83-ED290C1C4A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D15494-FCC8-DE4A-BE41-4F846D4A68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AB7EAA-269E-794C-B4B7-4766E47BD5EA}"/>
              </a:ext>
            </a:extLst>
          </p:cNvPr>
          <p:cNvSpPr>
            <a:spLocks noGrp="1"/>
          </p:cNvSpPr>
          <p:nvPr>
            <p:ph type="dt" sz="half" idx="10"/>
          </p:nvPr>
        </p:nvSpPr>
        <p:spPr/>
        <p:txBody>
          <a:bodyPr/>
          <a:lstStyle/>
          <a:p>
            <a:fld id="{B9C111EF-2B1F-7C4A-999F-2B7B7988DBE5}" type="datetimeFigureOut">
              <a:rPr lang="en-US" smtClean="0"/>
              <a:t>4/24/20</a:t>
            </a:fld>
            <a:endParaRPr lang="en-US"/>
          </a:p>
        </p:txBody>
      </p:sp>
      <p:sp>
        <p:nvSpPr>
          <p:cNvPr id="5" name="Footer Placeholder 4">
            <a:extLst>
              <a:ext uri="{FF2B5EF4-FFF2-40B4-BE49-F238E27FC236}">
                <a16:creationId xmlns:a16="http://schemas.microsoft.com/office/drawing/2014/main" id="{023DA856-49D0-C441-B1B6-B1DC7F9E7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DEB492-AA87-5945-B0BD-3AA763778CC7}"/>
              </a:ext>
            </a:extLst>
          </p:cNvPr>
          <p:cNvSpPr>
            <a:spLocks noGrp="1"/>
          </p:cNvSpPr>
          <p:nvPr>
            <p:ph type="sldNum" sz="quarter" idx="12"/>
          </p:nvPr>
        </p:nvSpPr>
        <p:spPr/>
        <p:txBody>
          <a:bodyPr/>
          <a:lstStyle/>
          <a:p>
            <a:fld id="{342137EF-102E-A446-924A-1E71529F26D6}" type="slidenum">
              <a:rPr lang="en-US" smtClean="0"/>
              <a:t>‹#›</a:t>
            </a:fld>
            <a:endParaRPr lang="en-US"/>
          </a:p>
        </p:txBody>
      </p:sp>
    </p:spTree>
    <p:extLst>
      <p:ext uri="{BB962C8B-B14F-4D97-AF65-F5344CB8AC3E}">
        <p14:creationId xmlns:p14="http://schemas.microsoft.com/office/powerpoint/2010/main" val="375901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6C3009-238E-CE4B-8D94-BE85E8D269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D69A2C-8EBF-E040-974F-463C06A800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E88C6-C5AF-6A4D-9E9A-D848AEF5E68D}"/>
              </a:ext>
            </a:extLst>
          </p:cNvPr>
          <p:cNvSpPr>
            <a:spLocks noGrp="1"/>
          </p:cNvSpPr>
          <p:nvPr>
            <p:ph type="dt" sz="half" idx="10"/>
          </p:nvPr>
        </p:nvSpPr>
        <p:spPr/>
        <p:txBody>
          <a:bodyPr/>
          <a:lstStyle/>
          <a:p>
            <a:fld id="{B9C111EF-2B1F-7C4A-999F-2B7B7988DBE5}" type="datetimeFigureOut">
              <a:rPr lang="en-US" smtClean="0"/>
              <a:t>4/24/20</a:t>
            </a:fld>
            <a:endParaRPr lang="en-US"/>
          </a:p>
        </p:txBody>
      </p:sp>
      <p:sp>
        <p:nvSpPr>
          <p:cNvPr id="5" name="Footer Placeholder 4">
            <a:extLst>
              <a:ext uri="{FF2B5EF4-FFF2-40B4-BE49-F238E27FC236}">
                <a16:creationId xmlns:a16="http://schemas.microsoft.com/office/drawing/2014/main" id="{3166E71E-36BA-694E-ACD6-0798F205C2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5DCB72-DD3C-8949-AE31-586D00661E67}"/>
              </a:ext>
            </a:extLst>
          </p:cNvPr>
          <p:cNvSpPr>
            <a:spLocks noGrp="1"/>
          </p:cNvSpPr>
          <p:nvPr>
            <p:ph type="sldNum" sz="quarter" idx="12"/>
          </p:nvPr>
        </p:nvSpPr>
        <p:spPr/>
        <p:txBody>
          <a:bodyPr/>
          <a:lstStyle/>
          <a:p>
            <a:fld id="{342137EF-102E-A446-924A-1E71529F26D6}" type="slidenum">
              <a:rPr lang="en-US" smtClean="0"/>
              <a:t>‹#›</a:t>
            </a:fld>
            <a:endParaRPr lang="en-US"/>
          </a:p>
        </p:txBody>
      </p:sp>
    </p:spTree>
    <p:extLst>
      <p:ext uri="{BB962C8B-B14F-4D97-AF65-F5344CB8AC3E}">
        <p14:creationId xmlns:p14="http://schemas.microsoft.com/office/powerpoint/2010/main" val="682645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29CCA-2BA6-344F-960B-9817EAA2C1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2AE5B4-C4EF-2440-9ED6-98B549D0C6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BE4DAE-4D5D-2B4E-A89B-551B4BED82F4}"/>
              </a:ext>
            </a:extLst>
          </p:cNvPr>
          <p:cNvSpPr>
            <a:spLocks noGrp="1"/>
          </p:cNvSpPr>
          <p:nvPr>
            <p:ph type="dt" sz="half" idx="10"/>
          </p:nvPr>
        </p:nvSpPr>
        <p:spPr/>
        <p:txBody>
          <a:bodyPr/>
          <a:lstStyle/>
          <a:p>
            <a:fld id="{B9C111EF-2B1F-7C4A-999F-2B7B7988DBE5}" type="datetimeFigureOut">
              <a:rPr lang="en-US" smtClean="0"/>
              <a:t>4/24/20</a:t>
            </a:fld>
            <a:endParaRPr lang="en-US"/>
          </a:p>
        </p:txBody>
      </p:sp>
      <p:sp>
        <p:nvSpPr>
          <p:cNvPr id="5" name="Footer Placeholder 4">
            <a:extLst>
              <a:ext uri="{FF2B5EF4-FFF2-40B4-BE49-F238E27FC236}">
                <a16:creationId xmlns:a16="http://schemas.microsoft.com/office/drawing/2014/main" id="{FF5A7BF8-B4C9-E849-8996-7BA23F66BD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2F1EC4-AAFF-AB4E-9B98-039309C00087}"/>
              </a:ext>
            </a:extLst>
          </p:cNvPr>
          <p:cNvSpPr>
            <a:spLocks noGrp="1"/>
          </p:cNvSpPr>
          <p:nvPr>
            <p:ph type="sldNum" sz="quarter" idx="12"/>
          </p:nvPr>
        </p:nvSpPr>
        <p:spPr/>
        <p:txBody>
          <a:bodyPr/>
          <a:lstStyle/>
          <a:p>
            <a:fld id="{342137EF-102E-A446-924A-1E71529F26D6}" type="slidenum">
              <a:rPr lang="en-US" smtClean="0"/>
              <a:t>‹#›</a:t>
            </a:fld>
            <a:endParaRPr lang="en-US"/>
          </a:p>
        </p:txBody>
      </p:sp>
    </p:spTree>
    <p:extLst>
      <p:ext uri="{BB962C8B-B14F-4D97-AF65-F5344CB8AC3E}">
        <p14:creationId xmlns:p14="http://schemas.microsoft.com/office/powerpoint/2010/main" val="3731724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A507A-55D2-5243-99CE-9E928D973E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A245D5-A9EE-5148-B4E2-61DC1A7ADF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4FEFD-4AEE-9348-A2BF-2DDC12416299}"/>
              </a:ext>
            </a:extLst>
          </p:cNvPr>
          <p:cNvSpPr>
            <a:spLocks noGrp="1"/>
          </p:cNvSpPr>
          <p:nvPr>
            <p:ph type="dt" sz="half" idx="10"/>
          </p:nvPr>
        </p:nvSpPr>
        <p:spPr/>
        <p:txBody>
          <a:bodyPr/>
          <a:lstStyle/>
          <a:p>
            <a:fld id="{B9C111EF-2B1F-7C4A-999F-2B7B7988DBE5}" type="datetimeFigureOut">
              <a:rPr lang="en-US" smtClean="0"/>
              <a:t>4/24/20</a:t>
            </a:fld>
            <a:endParaRPr lang="en-US"/>
          </a:p>
        </p:txBody>
      </p:sp>
      <p:sp>
        <p:nvSpPr>
          <p:cNvPr id="5" name="Footer Placeholder 4">
            <a:extLst>
              <a:ext uri="{FF2B5EF4-FFF2-40B4-BE49-F238E27FC236}">
                <a16:creationId xmlns:a16="http://schemas.microsoft.com/office/drawing/2014/main" id="{59DB4A53-7C68-B541-8655-34ACF6F35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0F87CB-460A-0A49-A2BA-10AF0DD59975}"/>
              </a:ext>
            </a:extLst>
          </p:cNvPr>
          <p:cNvSpPr>
            <a:spLocks noGrp="1"/>
          </p:cNvSpPr>
          <p:nvPr>
            <p:ph type="sldNum" sz="quarter" idx="12"/>
          </p:nvPr>
        </p:nvSpPr>
        <p:spPr/>
        <p:txBody>
          <a:bodyPr/>
          <a:lstStyle/>
          <a:p>
            <a:fld id="{342137EF-102E-A446-924A-1E71529F26D6}" type="slidenum">
              <a:rPr lang="en-US" smtClean="0"/>
              <a:t>‹#›</a:t>
            </a:fld>
            <a:endParaRPr lang="en-US"/>
          </a:p>
        </p:txBody>
      </p:sp>
    </p:spTree>
    <p:extLst>
      <p:ext uri="{BB962C8B-B14F-4D97-AF65-F5344CB8AC3E}">
        <p14:creationId xmlns:p14="http://schemas.microsoft.com/office/powerpoint/2010/main" val="965763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50898-B4E4-0D48-B4E8-FA49503CDB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38F992-1470-2E48-A9AA-1613869BDE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02456D-D73B-654F-809C-4A403CDB23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08921-3482-EB41-97E2-D4ABD4F96C3D}"/>
              </a:ext>
            </a:extLst>
          </p:cNvPr>
          <p:cNvSpPr>
            <a:spLocks noGrp="1"/>
          </p:cNvSpPr>
          <p:nvPr>
            <p:ph type="dt" sz="half" idx="10"/>
          </p:nvPr>
        </p:nvSpPr>
        <p:spPr/>
        <p:txBody>
          <a:bodyPr/>
          <a:lstStyle/>
          <a:p>
            <a:fld id="{B9C111EF-2B1F-7C4A-999F-2B7B7988DBE5}" type="datetimeFigureOut">
              <a:rPr lang="en-US" smtClean="0"/>
              <a:t>4/24/20</a:t>
            </a:fld>
            <a:endParaRPr lang="en-US"/>
          </a:p>
        </p:txBody>
      </p:sp>
      <p:sp>
        <p:nvSpPr>
          <p:cNvPr id="6" name="Footer Placeholder 5">
            <a:extLst>
              <a:ext uri="{FF2B5EF4-FFF2-40B4-BE49-F238E27FC236}">
                <a16:creationId xmlns:a16="http://schemas.microsoft.com/office/drawing/2014/main" id="{96F806E0-9F40-204B-B079-20EAF61EA8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85253F-ADC1-B042-98D5-26669CA1C79C}"/>
              </a:ext>
            </a:extLst>
          </p:cNvPr>
          <p:cNvSpPr>
            <a:spLocks noGrp="1"/>
          </p:cNvSpPr>
          <p:nvPr>
            <p:ph type="sldNum" sz="quarter" idx="12"/>
          </p:nvPr>
        </p:nvSpPr>
        <p:spPr/>
        <p:txBody>
          <a:bodyPr/>
          <a:lstStyle/>
          <a:p>
            <a:fld id="{342137EF-102E-A446-924A-1E71529F26D6}" type="slidenum">
              <a:rPr lang="en-US" smtClean="0"/>
              <a:t>‹#›</a:t>
            </a:fld>
            <a:endParaRPr lang="en-US"/>
          </a:p>
        </p:txBody>
      </p:sp>
    </p:spTree>
    <p:extLst>
      <p:ext uri="{BB962C8B-B14F-4D97-AF65-F5344CB8AC3E}">
        <p14:creationId xmlns:p14="http://schemas.microsoft.com/office/powerpoint/2010/main" val="803236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A2038-B333-2D4D-90F7-A74237A570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49A497-BD4D-724A-8614-8DD9877AF0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DDBDFF-6BDC-034F-8070-BA8741DE77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C8A19E-7045-7A4E-955A-9A30F640BF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199C04-BA09-B141-B80E-EF8B8A82AF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C13479-FDEE-5E48-80C1-83C7C566E968}"/>
              </a:ext>
            </a:extLst>
          </p:cNvPr>
          <p:cNvSpPr>
            <a:spLocks noGrp="1"/>
          </p:cNvSpPr>
          <p:nvPr>
            <p:ph type="dt" sz="half" idx="10"/>
          </p:nvPr>
        </p:nvSpPr>
        <p:spPr/>
        <p:txBody>
          <a:bodyPr/>
          <a:lstStyle/>
          <a:p>
            <a:fld id="{B9C111EF-2B1F-7C4A-999F-2B7B7988DBE5}" type="datetimeFigureOut">
              <a:rPr lang="en-US" smtClean="0"/>
              <a:t>4/24/20</a:t>
            </a:fld>
            <a:endParaRPr lang="en-US"/>
          </a:p>
        </p:txBody>
      </p:sp>
      <p:sp>
        <p:nvSpPr>
          <p:cNvPr id="8" name="Footer Placeholder 7">
            <a:extLst>
              <a:ext uri="{FF2B5EF4-FFF2-40B4-BE49-F238E27FC236}">
                <a16:creationId xmlns:a16="http://schemas.microsoft.com/office/drawing/2014/main" id="{2BC23411-196F-0146-92B6-3DB59CEE72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F95BE4-5E71-6D44-8054-A60BAAEC3C66}"/>
              </a:ext>
            </a:extLst>
          </p:cNvPr>
          <p:cNvSpPr>
            <a:spLocks noGrp="1"/>
          </p:cNvSpPr>
          <p:nvPr>
            <p:ph type="sldNum" sz="quarter" idx="12"/>
          </p:nvPr>
        </p:nvSpPr>
        <p:spPr/>
        <p:txBody>
          <a:bodyPr/>
          <a:lstStyle/>
          <a:p>
            <a:fld id="{342137EF-102E-A446-924A-1E71529F26D6}" type="slidenum">
              <a:rPr lang="en-US" smtClean="0"/>
              <a:t>‹#›</a:t>
            </a:fld>
            <a:endParaRPr lang="en-US"/>
          </a:p>
        </p:txBody>
      </p:sp>
    </p:spTree>
    <p:extLst>
      <p:ext uri="{BB962C8B-B14F-4D97-AF65-F5344CB8AC3E}">
        <p14:creationId xmlns:p14="http://schemas.microsoft.com/office/powerpoint/2010/main" val="1981177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A6FF2-5B87-0140-8ADE-168F4B1AEC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D08047-DFB2-5942-8B42-2B1FCBD22BF2}"/>
              </a:ext>
            </a:extLst>
          </p:cNvPr>
          <p:cNvSpPr>
            <a:spLocks noGrp="1"/>
          </p:cNvSpPr>
          <p:nvPr>
            <p:ph type="dt" sz="half" idx="10"/>
          </p:nvPr>
        </p:nvSpPr>
        <p:spPr/>
        <p:txBody>
          <a:bodyPr/>
          <a:lstStyle/>
          <a:p>
            <a:fld id="{B9C111EF-2B1F-7C4A-999F-2B7B7988DBE5}" type="datetimeFigureOut">
              <a:rPr lang="en-US" smtClean="0"/>
              <a:t>4/24/20</a:t>
            </a:fld>
            <a:endParaRPr lang="en-US"/>
          </a:p>
        </p:txBody>
      </p:sp>
      <p:sp>
        <p:nvSpPr>
          <p:cNvPr id="4" name="Footer Placeholder 3">
            <a:extLst>
              <a:ext uri="{FF2B5EF4-FFF2-40B4-BE49-F238E27FC236}">
                <a16:creationId xmlns:a16="http://schemas.microsoft.com/office/drawing/2014/main" id="{522B7DCE-5A05-A344-AFFE-F7C208B786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73BF33-CD0A-284D-9B78-610D48CC53A7}"/>
              </a:ext>
            </a:extLst>
          </p:cNvPr>
          <p:cNvSpPr>
            <a:spLocks noGrp="1"/>
          </p:cNvSpPr>
          <p:nvPr>
            <p:ph type="sldNum" sz="quarter" idx="12"/>
          </p:nvPr>
        </p:nvSpPr>
        <p:spPr/>
        <p:txBody>
          <a:bodyPr/>
          <a:lstStyle/>
          <a:p>
            <a:fld id="{342137EF-102E-A446-924A-1E71529F26D6}" type="slidenum">
              <a:rPr lang="en-US" smtClean="0"/>
              <a:t>‹#›</a:t>
            </a:fld>
            <a:endParaRPr lang="en-US"/>
          </a:p>
        </p:txBody>
      </p:sp>
    </p:spTree>
    <p:extLst>
      <p:ext uri="{BB962C8B-B14F-4D97-AF65-F5344CB8AC3E}">
        <p14:creationId xmlns:p14="http://schemas.microsoft.com/office/powerpoint/2010/main" val="145295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F0A3E5-E3B1-0443-9E6D-CE2EF014D434}"/>
              </a:ext>
            </a:extLst>
          </p:cNvPr>
          <p:cNvSpPr>
            <a:spLocks noGrp="1"/>
          </p:cNvSpPr>
          <p:nvPr>
            <p:ph type="dt" sz="half" idx="10"/>
          </p:nvPr>
        </p:nvSpPr>
        <p:spPr/>
        <p:txBody>
          <a:bodyPr/>
          <a:lstStyle/>
          <a:p>
            <a:fld id="{B9C111EF-2B1F-7C4A-999F-2B7B7988DBE5}" type="datetimeFigureOut">
              <a:rPr lang="en-US" smtClean="0"/>
              <a:t>4/24/20</a:t>
            </a:fld>
            <a:endParaRPr lang="en-US"/>
          </a:p>
        </p:txBody>
      </p:sp>
      <p:sp>
        <p:nvSpPr>
          <p:cNvPr id="3" name="Footer Placeholder 2">
            <a:extLst>
              <a:ext uri="{FF2B5EF4-FFF2-40B4-BE49-F238E27FC236}">
                <a16:creationId xmlns:a16="http://schemas.microsoft.com/office/drawing/2014/main" id="{D6D358BA-27F6-7B49-92D8-61ABAE6C1B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FC2ABF-13E5-6C4F-A859-A87C428585C8}"/>
              </a:ext>
            </a:extLst>
          </p:cNvPr>
          <p:cNvSpPr>
            <a:spLocks noGrp="1"/>
          </p:cNvSpPr>
          <p:nvPr>
            <p:ph type="sldNum" sz="quarter" idx="12"/>
          </p:nvPr>
        </p:nvSpPr>
        <p:spPr/>
        <p:txBody>
          <a:bodyPr/>
          <a:lstStyle/>
          <a:p>
            <a:fld id="{342137EF-102E-A446-924A-1E71529F26D6}" type="slidenum">
              <a:rPr lang="en-US" smtClean="0"/>
              <a:t>‹#›</a:t>
            </a:fld>
            <a:endParaRPr lang="en-US"/>
          </a:p>
        </p:txBody>
      </p:sp>
    </p:spTree>
    <p:extLst>
      <p:ext uri="{BB962C8B-B14F-4D97-AF65-F5344CB8AC3E}">
        <p14:creationId xmlns:p14="http://schemas.microsoft.com/office/powerpoint/2010/main" val="1291112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E5F2-230E-724C-A503-42ECEF2A16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412312-DFA2-2D4B-8A6E-8EBA83FF16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4E214E-3B7D-B446-9DDC-A12807520D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192622-5727-744A-B587-47455EFF9E95}"/>
              </a:ext>
            </a:extLst>
          </p:cNvPr>
          <p:cNvSpPr>
            <a:spLocks noGrp="1"/>
          </p:cNvSpPr>
          <p:nvPr>
            <p:ph type="dt" sz="half" idx="10"/>
          </p:nvPr>
        </p:nvSpPr>
        <p:spPr/>
        <p:txBody>
          <a:bodyPr/>
          <a:lstStyle/>
          <a:p>
            <a:fld id="{B9C111EF-2B1F-7C4A-999F-2B7B7988DBE5}" type="datetimeFigureOut">
              <a:rPr lang="en-US" smtClean="0"/>
              <a:t>4/24/20</a:t>
            </a:fld>
            <a:endParaRPr lang="en-US"/>
          </a:p>
        </p:txBody>
      </p:sp>
      <p:sp>
        <p:nvSpPr>
          <p:cNvPr id="6" name="Footer Placeholder 5">
            <a:extLst>
              <a:ext uri="{FF2B5EF4-FFF2-40B4-BE49-F238E27FC236}">
                <a16:creationId xmlns:a16="http://schemas.microsoft.com/office/drawing/2014/main" id="{E960E8FB-5177-4344-809D-5B4E202D44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57186-D406-7940-AA71-AAE9F43C86B3}"/>
              </a:ext>
            </a:extLst>
          </p:cNvPr>
          <p:cNvSpPr>
            <a:spLocks noGrp="1"/>
          </p:cNvSpPr>
          <p:nvPr>
            <p:ph type="sldNum" sz="quarter" idx="12"/>
          </p:nvPr>
        </p:nvSpPr>
        <p:spPr/>
        <p:txBody>
          <a:bodyPr/>
          <a:lstStyle/>
          <a:p>
            <a:fld id="{342137EF-102E-A446-924A-1E71529F26D6}" type="slidenum">
              <a:rPr lang="en-US" smtClean="0"/>
              <a:t>‹#›</a:t>
            </a:fld>
            <a:endParaRPr lang="en-US"/>
          </a:p>
        </p:txBody>
      </p:sp>
    </p:spTree>
    <p:extLst>
      <p:ext uri="{BB962C8B-B14F-4D97-AF65-F5344CB8AC3E}">
        <p14:creationId xmlns:p14="http://schemas.microsoft.com/office/powerpoint/2010/main" val="3344736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29C12-60CA-7043-9806-9D46DC903F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156455-63CB-4F42-ABC8-547DA06D96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F6773B-A6F8-3244-8951-1D37D9F024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091F6D-D754-FE41-B204-EC022C657CE1}"/>
              </a:ext>
            </a:extLst>
          </p:cNvPr>
          <p:cNvSpPr>
            <a:spLocks noGrp="1"/>
          </p:cNvSpPr>
          <p:nvPr>
            <p:ph type="dt" sz="half" idx="10"/>
          </p:nvPr>
        </p:nvSpPr>
        <p:spPr/>
        <p:txBody>
          <a:bodyPr/>
          <a:lstStyle/>
          <a:p>
            <a:fld id="{B9C111EF-2B1F-7C4A-999F-2B7B7988DBE5}" type="datetimeFigureOut">
              <a:rPr lang="en-US" smtClean="0"/>
              <a:t>4/24/20</a:t>
            </a:fld>
            <a:endParaRPr lang="en-US"/>
          </a:p>
        </p:txBody>
      </p:sp>
      <p:sp>
        <p:nvSpPr>
          <p:cNvPr id="6" name="Footer Placeholder 5">
            <a:extLst>
              <a:ext uri="{FF2B5EF4-FFF2-40B4-BE49-F238E27FC236}">
                <a16:creationId xmlns:a16="http://schemas.microsoft.com/office/drawing/2014/main" id="{B9CC4092-E387-F44F-A458-86E991CAC6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3F9201-281D-4048-A5C8-35034E93C6A9}"/>
              </a:ext>
            </a:extLst>
          </p:cNvPr>
          <p:cNvSpPr>
            <a:spLocks noGrp="1"/>
          </p:cNvSpPr>
          <p:nvPr>
            <p:ph type="sldNum" sz="quarter" idx="12"/>
          </p:nvPr>
        </p:nvSpPr>
        <p:spPr/>
        <p:txBody>
          <a:bodyPr/>
          <a:lstStyle/>
          <a:p>
            <a:fld id="{342137EF-102E-A446-924A-1E71529F26D6}" type="slidenum">
              <a:rPr lang="en-US" smtClean="0"/>
              <a:t>‹#›</a:t>
            </a:fld>
            <a:endParaRPr lang="en-US"/>
          </a:p>
        </p:txBody>
      </p:sp>
    </p:spTree>
    <p:extLst>
      <p:ext uri="{BB962C8B-B14F-4D97-AF65-F5344CB8AC3E}">
        <p14:creationId xmlns:p14="http://schemas.microsoft.com/office/powerpoint/2010/main" val="1623114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1B4D75-AD1D-4B49-AF5A-3CF36E1095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A33956-EE02-094F-B227-32BB48760A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D40D7B-6D48-124E-ADF5-AA38FE7029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111EF-2B1F-7C4A-999F-2B7B7988DBE5}" type="datetimeFigureOut">
              <a:rPr lang="en-US" smtClean="0"/>
              <a:t>4/24/20</a:t>
            </a:fld>
            <a:endParaRPr lang="en-US"/>
          </a:p>
        </p:txBody>
      </p:sp>
      <p:sp>
        <p:nvSpPr>
          <p:cNvPr id="5" name="Footer Placeholder 4">
            <a:extLst>
              <a:ext uri="{FF2B5EF4-FFF2-40B4-BE49-F238E27FC236}">
                <a16:creationId xmlns:a16="http://schemas.microsoft.com/office/drawing/2014/main" id="{FBC809FD-F2BB-6749-BBFB-6F4CB084DF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290BA6-89E4-C74F-B85A-71B327600C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2137EF-102E-A446-924A-1E71529F26D6}" type="slidenum">
              <a:rPr lang="en-US" smtClean="0"/>
              <a:t>‹#›</a:t>
            </a:fld>
            <a:endParaRPr lang="en-US"/>
          </a:p>
        </p:txBody>
      </p:sp>
    </p:spTree>
    <p:extLst>
      <p:ext uri="{BB962C8B-B14F-4D97-AF65-F5344CB8AC3E}">
        <p14:creationId xmlns:p14="http://schemas.microsoft.com/office/powerpoint/2010/main" val="1755854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9TPmRcfv3TQ?feature=oembed"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XUBBb8ck3Fo?feature=oembed"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nRo1RAkifXQ?feature=oembe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ulifeline.org/topics/135-cutting" TargetMode="External"/><Relationship Id="rId2" Type="http://schemas.openxmlformats.org/officeDocument/2006/relationships/hyperlink" Target="http://www.humboldt.edu/counseling"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www.sioutreach.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r3tP88iHpZ4?feature=oembe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dHyXczBualc?feature=oembe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AC69C-407E-D14C-8150-AF74E16CAE0E}"/>
              </a:ext>
            </a:extLst>
          </p:cNvPr>
          <p:cNvSpPr>
            <a:spLocks noGrp="1"/>
          </p:cNvSpPr>
          <p:nvPr>
            <p:ph type="ctrTitle"/>
          </p:nvPr>
        </p:nvSpPr>
        <p:spPr>
          <a:xfrm>
            <a:off x="1411356" y="1214438"/>
            <a:ext cx="9369287" cy="2387600"/>
          </a:xfrm>
        </p:spPr>
        <p:txBody>
          <a:bodyPr/>
          <a:lstStyle/>
          <a:p>
            <a:r>
              <a:rPr lang="en-US" dirty="0"/>
              <a:t>UNDERSTANDING SELF-HARM </a:t>
            </a:r>
          </a:p>
        </p:txBody>
      </p:sp>
      <p:sp>
        <p:nvSpPr>
          <p:cNvPr id="3" name="Subtitle 2">
            <a:extLst>
              <a:ext uri="{FF2B5EF4-FFF2-40B4-BE49-F238E27FC236}">
                <a16:creationId xmlns:a16="http://schemas.microsoft.com/office/drawing/2014/main" id="{2479DFCD-6C14-C64F-8F01-87EE89AF7343}"/>
              </a:ext>
            </a:extLst>
          </p:cNvPr>
          <p:cNvSpPr>
            <a:spLocks noGrp="1"/>
          </p:cNvSpPr>
          <p:nvPr>
            <p:ph type="subTitle" idx="1"/>
          </p:nvPr>
        </p:nvSpPr>
        <p:spPr/>
        <p:txBody>
          <a:bodyPr/>
          <a:lstStyle/>
          <a:p>
            <a:r>
              <a:rPr lang="en-US" dirty="0"/>
              <a:t>CAPS PRESENTATION</a:t>
            </a:r>
          </a:p>
        </p:txBody>
      </p:sp>
    </p:spTree>
    <p:extLst>
      <p:ext uri="{BB962C8B-B14F-4D97-AF65-F5344CB8AC3E}">
        <p14:creationId xmlns:p14="http://schemas.microsoft.com/office/powerpoint/2010/main" val="1370598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DA03C-09D0-D544-9607-73EBA49ADAAE}"/>
              </a:ext>
            </a:extLst>
          </p:cNvPr>
          <p:cNvSpPr>
            <a:spLocks noGrp="1"/>
          </p:cNvSpPr>
          <p:nvPr>
            <p:ph type="title"/>
          </p:nvPr>
        </p:nvSpPr>
        <p:spPr>
          <a:xfrm>
            <a:off x="838200" y="365125"/>
            <a:ext cx="10515600" cy="1325563"/>
          </a:xfrm>
        </p:spPr>
        <p:txBody>
          <a:bodyPr>
            <a:normAutofit/>
          </a:bodyPr>
          <a:lstStyle/>
          <a:p>
            <a:pPr algn="ctr"/>
            <a:r>
              <a:rPr lang="en-US" dirty="0"/>
              <a:t>Myths and Facts cont.</a:t>
            </a:r>
          </a:p>
        </p:txBody>
      </p:sp>
      <p:pic>
        <p:nvPicPr>
          <p:cNvPr id="4098" name="Picture 2" descr="A quote in an image that says, &quot;If I want to self-harm I paint something colorful and give the painting away. The way I've turned something dark, into something that someone takes joy from.&quot;">
            <a:extLst>
              <a:ext uri="{FF2B5EF4-FFF2-40B4-BE49-F238E27FC236}">
                <a16:creationId xmlns:a16="http://schemas.microsoft.com/office/drawing/2014/main" id="{3EBE387A-4217-664A-9CE5-569E52B95A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7" r="1242" b="2"/>
          <a:stretch/>
        </p:blipFill>
        <p:spPr bwMode="auto">
          <a:xfrm>
            <a:off x="838200" y="1904281"/>
            <a:ext cx="6233160" cy="427268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BA6CAC7-EB8E-064D-AB4F-A09B86009308}"/>
              </a:ext>
            </a:extLst>
          </p:cNvPr>
          <p:cNvSpPr>
            <a:spLocks noGrp="1"/>
          </p:cNvSpPr>
          <p:nvPr>
            <p:ph idx="1"/>
          </p:nvPr>
        </p:nvSpPr>
        <p:spPr>
          <a:xfrm>
            <a:off x="7292622" y="1979586"/>
            <a:ext cx="4538134" cy="4351338"/>
          </a:xfrm>
        </p:spPr>
        <p:txBody>
          <a:bodyPr>
            <a:noAutofit/>
          </a:bodyPr>
          <a:lstStyle/>
          <a:p>
            <a:r>
              <a:rPr lang="en-US" sz="2400" dirty="0"/>
              <a:t>Myth: People who self-injure are crazy and/or dangerous </a:t>
            </a:r>
          </a:p>
          <a:p>
            <a:endParaRPr lang="en-US" sz="2400" dirty="0"/>
          </a:p>
          <a:p>
            <a:r>
              <a:rPr lang="en-US" sz="2400" dirty="0"/>
              <a:t>Fact: It is true that many people that self-injure are suffering from anxiety, depression, or a previous trauma -- just like millions of other people in the United States. Self-injury is how they cope. Calling them crazy or dangerous isn’t accurate or helpful. </a:t>
            </a:r>
          </a:p>
          <a:p>
            <a:pPr marL="0" indent="0">
              <a:buNone/>
            </a:pPr>
            <a:br>
              <a:rPr lang="en-US" sz="2400" dirty="0"/>
            </a:br>
            <a:br>
              <a:rPr lang="en-US" sz="2400" dirty="0"/>
            </a:br>
            <a:endParaRPr lang="en-US" sz="2400" dirty="0"/>
          </a:p>
        </p:txBody>
      </p:sp>
    </p:spTree>
    <p:extLst>
      <p:ext uri="{BB962C8B-B14F-4D97-AF65-F5344CB8AC3E}">
        <p14:creationId xmlns:p14="http://schemas.microsoft.com/office/powerpoint/2010/main" val="681772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94CD9-F647-D643-94E0-E3EA92659222}"/>
              </a:ext>
            </a:extLst>
          </p:cNvPr>
          <p:cNvSpPr>
            <a:spLocks noGrp="1"/>
          </p:cNvSpPr>
          <p:nvPr>
            <p:ph type="title"/>
          </p:nvPr>
        </p:nvSpPr>
        <p:spPr/>
        <p:txBody>
          <a:bodyPr/>
          <a:lstStyle/>
          <a:p>
            <a:pPr algn="ctr"/>
            <a:r>
              <a:rPr lang="en-US" dirty="0"/>
              <a:t>How does self-harm help?</a:t>
            </a:r>
          </a:p>
        </p:txBody>
      </p:sp>
      <p:sp>
        <p:nvSpPr>
          <p:cNvPr id="3" name="Content Placeholder 2">
            <a:extLst>
              <a:ext uri="{FF2B5EF4-FFF2-40B4-BE49-F238E27FC236}">
                <a16:creationId xmlns:a16="http://schemas.microsoft.com/office/drawing/2014/main" id="{B8015FA9-7945-3C4A-AE98-D785148B3C3C}"/>
              </a:ext>
            </a:extLst>
          </p:cNvPr>
          <p:cNvSpPr>
            <a:spLocks noGrp="1"/>
          </p:cNvSpPr>
          <p:nvPr>
            <p:ph idx="1"/>
          </p:nvPr>
        </p:nvSpPr>
        <p:spPr/>
        <p:txBody>
          <a:bodyPr>
            <a:noAutofit/>
          </a:bodyPr>
          <a:lstStyle/>
          <a:p>
            <a:pPr marL="0" indent="0">
              <a:buNone/>
            </a:pPr>
            <a:r>
              <a:rPr lang="en-US" sz="2400" dirty="0"/>
              <a:t>It’s important to recognize that self-harm serves a purpose, otherwise you wouldn’t do it. Some ways self-harm can help include:</a:t>
            </a:r>
          </a:p>
          <a:p>
            <a:pPr fontAlgn="base"/>
            <a:r>
              <a:rPr lang="en-US" sz="2400" dirty="0"/>
              <a:t>Expressing feelings you can’t put into words</a:t>
            </a:r>
          </a:p>
          <a:p>
            <a:pPr fontAlgn="base"/>
            <a:r>
              <a:rPr lang="en-US" sz="2400" dirty="0"/>
              <a:t>Releasing pain and tension you feel inside </a:t>
            </a:r>
          </a:p>
          <a:p>
            <a:pPr fontAlgn="base"/>
            <a:r>
              <a:rPr lang="en-US" sz="2400" dirty="0"/>
              <a:t>Helping you feel in control </a:t>
            </a:r>
          </a:p>
          <a:p>
            <a:pPr fontAlgn="base"/>
            <a:r>
              <a:rPr lang="en-US" sz="2400" dirty="0"/>
              <a:t>Distracting you from emotions or life’s problems </a:t>
            </a:r>
          </a:p>
          <a:p>
            <a:pPr fontAlgn="base"/>
            <a:r>
              <a:rPr lang="en-US" sz="2400" dirty="0"/>
              <a:t>Relieving guilt or punishing yourself </a:t>
            </a:r>
          </a:p>
          <a:p>
            <a:pPr fontAlgn="base"/>
            <a:r>
              <a:rPr lang="en-US" sz="2400" dirty="0"/>
              <a:t>Makes you feel alive, or feel something rather than numb </a:t>
            </a:r>
          </a:p>
          <a:p>
            <a:r>
              <a:rPr lang="en-US" sz="2400" dirty="0"/>
              <a:t>Once you recognize your reasons for self-harm, you can learn ways to replace self-harm with other coping mechanisms </a:t>
            </a:r>
          </a:p>
          <a:p>
            <a:pPr marL="0" indent="0">
              <a:buNone/>
            </a:pPr>
            <a:br>
              <a:rPr lang="en-US" sz="2400" dirty="0"/>
            </a:br>
            <a:br>
              <a:rPr lang="en-US" sz="2400" dirty="0"/>
            </a:br>
            <a:endParaRPr lang="en-US" sz="2400" dirty="0"/>
          </a:p>
        </p:txBody>
      </p:sp>
    </p:spTree>
    <p:extLst>
      <p:ext uri="{BB962C8B-B14F-4D97-AF65-F5344CB8AC3E}">
        <p14:creationId xmlns:p14="http://schemas.microsoft.com/office/powerpoint/2010/main" val="1652704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3D68-470F-7C4B-AE45-C0AA22B57701}"/>
              </a:ext>
            </a:extLst>
          </p:cNvPr>
          <p:cNvSpPr>
            <a:spLocks noGrp="1"/>
          </p:cNvSpPr>
          <p:nvPr>
            <p:ph type="title"/>
          </p:nvPr>
        </p:nvSpPr>
        <p:spPr/>
        <p:txBody>
          <a:bodyPr/>
          <a:lstStyle/>
          <a:p>
            <a:pPr algn="ctr"/>
            <a:r>
              <a:rPr lang="en-US" dirty="0"/>
              <a:t>If self-harm helps, why stop?</a:t>
            </a:r>
          </a:p>
        </p:txBody>
      </p:sp>
      <p:sp>
        <p:nvSpPr>
          <p:cNvPr id="3" name="Content Placeholder 2">
            <a:extLst>
              <a:ext uri="{FF2B5EF4-FFF2-40B4-BE49-F238E27FC236}">
                <a16:creationId xmlns:a16="http://schemas.microsoft.com/office/drawing/2014/main" id="{72C554AE-1E7B-4C41-9CD2-53B4C0C8E22A}"/>
              </a:ext>
            </a:extLst>
          </p:cNvPr>
          <p:cNvSpPr>
            <a:spLocks noGrp="1"/>
          </p:cNvSpPr>
          <p:nvPr>
            <p:ph idx="1"/>
          </p:nvPr>
        </p:nvSpPr>
        <p:spPr/>
        <p:txBody>
          <a:bodyPr>
            <a:noAutofit/>
          </a:bodyPr>
          <a:lstStyle/>
          <a:p>
            <a:r>
              <a:rPr lang="en-US" sz="2400" dirty="0"/>
              <a:t>Although self-harm gives you temporary relief, it comes at a price. </a:t>
            </a:r>
          </a:p>
          <a:p>
            <a:r>
              <a:rPr lang="en-US" sz="2400" dirty="0"/>
              <a:t>It is usually quickly followed by feelings of guilt and shame. The secret can distance you from friends and family thus increasing feelings of loneliness. Also, there is a real risk of serious injury or the development of other issues like major depression, drug/alcohol addiction and suicide,</a:t>
            </a:r>
          </a:p>
          <a:p>
            <a:r>
              <a:rPr lang="en-US" sz="2400" dirty="0"/>
              <a:t>Self-harm can also become addictive and turn into a compulsive behavior that seems impossible to stop. </a:t>
            </a:r>
          </a:p>
          <a:p>
            <a:r>
              <a:rPr lang="en-US" sz="2400" dirty="0"/>
              <a:t>Self-injury does not help you with the issues that made you start self-harming in the first place. </a:t>
            </a:r>
          </a:p>
          <a:p>
            <a:pPr marL="0" indent="0">
              <a:buNone/>
            </a:pPr>
            <a:br>
              <a:rPr lang="en-US" sz="2400" dirty="0"/>
            </a:br>
            <a:br>
              <a:rPr lang="en-US" sz="2400" dirty="0"/>
            </a:br>
            <a:endParaRPr lang="en-US" sz="2400" dirty="0"/>
          </a:p>
        </p:txBody>
      </p:sp>
    </p:spTree>
    <p:extLst>
      <p:ext uri="{BB962C8B-B14F-4D97-AF65-F5344CB8AC3E}">
        <p14:creationId xmlns:p14="http://schemas.microsoft.com/office/powerpoint/2010/main" val="4247433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E4AC1-502C-054C-AFCD-CEC555D70610}"/>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sz="5400" kern="1200">
                <a:solidFill>
                  <a:schemeClr val="tx1"/>
                </a:solidFill>
                <a:latin typeface="+mj-lt"/>
                <a:ea typeface="+mj-ea"/>
                <a:cs typeface="+mj-cs"/>
              </a:rPr>
              <a:t>A video to help you comprehend</a:t>
            </a:r>
          </a:p>
        </p:txBody>
      </p:sp>
      <p:sp>
        <p:nvSpPr>
          <p:cNvPr id="3" name="Content Placeholder 2">
            <a:extLst>
              <a:ext uri="{FF2B5EF4-FFF2-40B4-BE49-F238E27FC236}">
                <a16:creationId xmlns:a16="http://schemas.microsoft.com/office/drawing/2014/main" id="{3A3BAE2C-C01A-A14C-9B42-25FE9658D49E}"/>
              </a:ext>
            </a:extLst>
          </p:cNvPr>
          <p:cNvSpPr>
            <a:spLocks noGrp="1"/>
          </p:cNvSpPr>
          <p:nvPr>
            <p:ph idx="1"/>
          </p:nvPr>
        </p:nvSpPr>
        <p:spPr>
          <a:xfrm>
            <a:off x="838199" y="1335726"/>
            <a:ext cx="10515599" cy="420624"/>
          </a:xfrm>
        </p:spPr>
        <p:txBody>
          <a:bodyPr vert="horz" lIns="91440" tIns="45720" rIns="91440" bIns="45720" rtlCol="0">
            <a:normAutofit/>
          </a:bodyPr>
          <a:lstStyle/>
          <a:p>
            <a:pPr marL="0" indent="0" algn="ctr">
              <a:buNone/>
            </a:pPr>
            <a:r>
              <a:rPr lang="en-US" sz="2400" kern="1200">
                <a:solidFill>
                  <a:schemeClr val="tx1"/>
                </a:solidFill>
                <a:latin typeface="+mn-lt"/>
                <a:ea typeface="+mn-ea"/>
                <a:cs typeface="+mn-cs"/>
              </a:rPr>
              <a:t>From scars to strength: The poetry of recovery &gt;10 minutes </a:t>
            </a:r>
          </a:p>
        </p:txBody>
      </p:sp>
      <p:pic>
        <p:nvPicPr>
          <p:cNvPr id="4" name="Online Media 3" descr="From Scars to Strength: The Poetry of Recovery | Bianca Mikahn | TEDxBoulder">
            <a:hlinkClick r:id="" action="ppaction://media"/>
            <a:extLst>
              <a:ext uri="{FF2B5EF4-FFF2-40B4-BE49-F238E27FC236}">
                <a16:creationId xmlns:a16="http://schemas.microsoft.com/office/drawing/2014/main" id="{E8C52BF3-16D5-9E43-A958-190FF26290BA}"/>
              </a:ext>
            </a:extLst>
          </p:cNvPr>
          <p:cNvPicPr>
            <a:picLocks noRot="1" noChangeAspect="1"/>
          </p:cNvPicPr>
          <p:nvPr>
            <a:videoFile r:link="rId1"/>
          </p:nvPr>
        </p:nvPicPr>
        <p:blipFill>
          <a:blip r:embed="rId3"/>
          <a:stretch>
            <a:fillRect/>
          </a:stretch>
        </p:blipFill>
        <p:spPr>
          <a:xfrm>
            <a:off x="2148668" y="1863801"/>
            <a:ext cx="7894663" cy="4440746"/>
          </a:xfrm>
          <a:prstGeom prst="rect">
            <a:avLst/>
          </a:prstGeom>
        </p:spPr>
      </p:pic>
    </p:spTree>
    <p:extLst>
      <p:ext uri="{BB962C8B-B14F-4D97-AF65-F5344CB8AC3E}">
        <p14:creationId xmlns:p14="http://schemas.microsoft.com/office/powerpoint/2010/main" val="150507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AB8FE-2F56-1246-A5F6-D390CCF3C369}"/>
              </a:ext>
            </a:extLst>
          </p:cNvPr>
          <p:cNvSpPr>
            <a:spLocks noGrp="1"/>
          </p:cNvSpPr>
          <p:nvPr>
            <p:ph type="title"/>
          </p:nvPr>
        </p:nvSpPr>
        <p:spPr>
          <a:xfrm>
            <a:off x="648929" y="629266"/>
            <a:ext cx="3651467" cy="1676603"/>
          </a:xfrm>
        </p:spPr>
        <p:txBody>
          <a:bodyPr>
            <a:normAutofit/>
          </a:bodyPr>
          <a:lstStyle/>
          <a:p>
            <a:r>
              <a:rPr lang="en-US" dirty="0"/>
              <a:t>Seeking Help </a:t>
            </a:r>
            <a:endParaRPr lang="en-US"/>
          </a:p>
        </p:txBody>
      </p:sp>
      <p:sp>
        <p:nvSpPr>
          <p:cNvPr id="3" name="Content Placeholder 2">
            <a:extLst>
              <a:ext uri="{FF2B5EF4-FFF2-40B4-BE49-F238E27FC236}">
                <a16:creationId xmlns:a16="http://schemas.microsoft.com/office/drawing/2014/main" id="{082C845F-B7C3-B048-8376-FD8A8662DC74}"/>
              </a:ext>
            </a:extLst>
          </p:cNvPr>
          <p:cNvSpPr>
            <a:spLocks noGrp="1"/>
          </p:cNvSpPr>
          <p:nvPr>
            <p:ph idx="1"/>
          </p:nvPr>
        </p:nvSpPr>
        <p:spPr>
          <a:xfrm>
            <a:off x="648931" y="2438400"/>
            <a:ext cx="3651466" cy="3785419"/>
          </a:xfrm>
        </p:spPr>
        <p:txBody>
          <a:bodyPr>
            <a:normAutofit/>
          </a:bodyPr>
          <a:lstStyle/>
          <a:p>
            <a:pPr marL="0" indent="0">
              <a:buNone/>
            </a:pPr>
            <a:r>
              <a:rPr lang="en-US" sz="1800"/>
              <a:t>If you are ready to get help for self-harm, there are a few steps you can take.</a:t>
            </a:r>
          </a:p>
          <a:p>
            <a:pPr fontAlgn="base"/>
            <a:r>
              <a:rPr lang="en-US" sz="1800"/>
              <a:t>Confide in someone </a:t>
            </a:r>
          </a:p>
          <a:p>
            <a:pPr fontAlgn="base"/>
            <a:r>
              <a:rPr lang="en-US" sz="1800"/>
              <a:t>Figure out the why </a:t>
            </a:r>
          </a:p>
          <a:p>
            <a:pPr fontAlgn="base"/>
            <a:r>
              <a:rPr lang="en-US" sz="1800"/>
              <a:t>Develop new coping skills </a:t>
            </a:r>
          </a:p>
          <a:p>
            <a:pPr marL="0" indent="0">
              <a:buNone/>
            </a:pPr>
            <a:endParaRPr lang="en-US" sz="1800"/>
          </a:p>
        </p:txBody>
      </p:sp>
      <p:pic>
        <p:nvPicPr>
          <p:cNvPr id="5122" name="Picture 2" descr="a heart image ">
            <a:extLst>
              <a:ext uri="{FF2B5EF4-FFF2-40B4-BE49-F238E27FC236}">
                <a16:creationId xmlns:a16="http://schemas.microsoft.com/office/drawing/2014/main" id="{ED9709C2-BEEC-1940-AB2A-D381C7FB69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9199"/>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962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C503-F68C-E942-8860-D295C77EB732}"/>
              </a:ext>
            </a:extLst>
          </p:cNvPr>
          <p:cNvSpPr>
            <a:spLocks noGrp="1"/>
          </p:cNvSpPr>
          <p:nvPr>
            <p:ph type="title"/>
          </p:nvPr>
        </p:nvSpPr>
        <p:spPr>
          <a:xfrm>
            <a:off x="838200" y="365125"/>
            <a:ext cx="10515600" cy="1325563"/>
          </a:xfrm>
        </p:spPr>
        <p:txBody>
          <a:bodyPr>
            <a:normAutofit/>
          </a:bodyPr>
          <a:lstStyle/>
          <a:p>
            <a:r>
              <a:rPr lang="en-US"/>
              <a:t>STEP 1: </a:t>
            </a:r>
            <a:br>
              <a:rPr lang="en-US"/>
            </a:br>
            <a:r>
              <a:rPr lang="en-US"/>
              <a:t>CONFIDE IN SOMEONE</a:t>
            </a:r>
          </a:p>
        </p:txBody>
      </p:sp>
      <p:sp>
        <p:nvSpPr>
          <p:cNvPr id="3" name="Content Placeholder 2">
            <a:extLst>
              <a:ext uri="{FF2B5EF4-FFF2-40B4-BE49-F238E27FC236}">
                <a16:creationId xmlns:a16="http://schemas.microsoft.com/office/drawing/2014/main" id="{8BED2056-9E37-B94B-BF95-449539A14E79}"/>
              </a:ext>
            </a:extLst>
          </p:cNvPr>
          <p:cNvSpPr>
            <a:spLocks noGrp="1"/>
          </p:cNvSpPr>
          <p:nvPr>
            <p:ph idx="1"/>
          </p:nvPr>
        </p:nvSpPr>
        <p:spPr>
          <a:xfrm>
            <a:off x="838200" y="1825625"/>
            <a:ext cx="3797807" cy="4667250"/>
          </a:xfrm>
        </p:spPr>
        <p:txBody>
          <a:bodyPr>
            <a:noAutofit/>
          </a:bodyPr>
          <a:lstStyle/>
          <a:p>
            <a:r>
              <a:rPr lang="en-US" sz="1800" dirty="0"/>
              <a:t>It can be difficult to talk about the very thing you have tried so hard to hide, but it can also be a relief to finally let go of your secret </a:t>
            </a:r>
          </a:p>
          <a:p>
            <a:r>
              <a:rPr lang="en-US" sz="1800" dirty="0"/>
              <a:t>Also, it can be difficult to decide who to talk to. Choose someone you feel will be supporting and will not gossip or be controlling. This can be a friend, religious leader, teacher, counselor, or relative</a:t>
            </a:r>
          </a:p>
          <a:p>
            <a:r>
              <a:rPr lang="en-US" sz="1800" dirty="0"/>
              <a:t>Sometimes it is easier to open up to someone that you respect who has some distance from the situation such as a counselor, religious leader, or teacher </a:t>
            </a:r>
          </a:p>
          <a:p>
            <a:pPr marL="0" indent="0">
              <a:buNone/>
            </a:pPr>
            <a:br>
              <a:rPr lang="en-US" sz="1800" dirty="0"/>
            </a:br>
            <a:br>
              <a:rPr lang="en-US" sz="1800" dirty="0"/>
            </a:br>
            <a:endParaRPr lang="en-US" sz="1800" dirty="0"/>
          </a:p>
        </p:txBody>
      </p:sp>
      <p:pic>
        <p:nvPicPr>
          <p:cNvPr id="6146" name="Picture 2" descr="A picture of 2 people confiding in one another">
            <a:extLst>
              <a:ext uri="{FF2B5EF4-FFF2-40B4-BE49-F238E27FC236}">
                <a16:creationId xmlns:a16="http://schemas.microsoft.com/office/drawing/2014/main" id="{F8BFE046-A308-9B41-9115-119E35B387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646" r="22648" b="2"/>
          <a:stretch/>
        </p:blipFill>
        <p:spPr bwMode="auto">
          <a:xfrm>
            <a:off x="5120640" y="1904281"/>
            <a:ext cx="6233160" cy="427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031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07F41-9B46-344B-BE78-46BC6ED354DE}"/>
              </a:ext>
            </a:extLst>
          </p:cNvPr>
          <p:cNvSpPr>
            <a:spLocks noGrp="1"/>
          </p:cNvSpPr>
          <p:nvPr>
            <p:ph type="title"/>
          </p:nvPr>
        </p:nvSpPr>
        <p:spPr/>
        <p:txBody>
          <a:bodyPr/>
          <a:lstStyle/>
          <a:p>
            <a:pPr algn="ctr"/>
            <a:r>
              <a:rPr lang="en-US" dirty="0"/>
              <a:t>Tips for talking about self-harm </a:t>
            </a:r>
          </a:p>
        </p:txBody>
      </p:sp>
      <p:sp>
        <p:nvSpPr>
          <p:cNvPr id="3" name="Content Placeholder 2">
            <a:extLst>
              <a:ext uri="{FF2B5EF4-FFF2-40B4-BE49-F238E27FC236}">
                <a16:creationId xmlns:a16="http://schemas.microsoft.com/office/drawing/2014/main" id="{9A59542D-C7D7-2649-8C47-CF68182F5DB2}"/>
              </a:ext>
            </a:extLst>
          </p:cNvPr>
          <p:cNvSpPr>
            <a:spLocks noGrp="1"/>
          </p:cNvSpPr>
          <p:nvPr>
            <p:ph idx="1"/>
          </p:nvPr>
        </p:nvSpPr>
        <p:spPr/>
        <p:txBody>
          <a:bodyPr/>
          <a:lstStyle/>
          <a:p>
            <a:pPr marL="0" indent="0" fontAlgn="base">
              <a:buNone/>
            </a:pPr>
            <a:r>
              <a:rPr lang="en-US" dirty="0"/>
              <a:t>1. Focus on the feelings, not the physical act: This helps the person understand where you’re coming from </a:t>
            </a:r>
          </a:p>
          <a:p>
            <a:pPr marL="0" indent="0" fontAlgn="base">
              <a:buNone/>
            </a:pPr>
            <a:br>
              <a:rPr lang="en-US" dirty="0"/>
            </a:br>
            <a:r>
              <a:rPr lang="en-US" dirty="0"/>
              <a:t>2. Communicate in the way you are most comfortable: If you are too nervous to talk in person, start with a letter. Remember you don’t have to share anything you aren’t ready to share</a:t>
            </a:r>
          </a:p>
          <a:p>
            <a:pPr marL="0" indent="0" fontAlgn="base">
              <a:buNone/>
            </a:pPr>
            <a:br>
              <a:rPr lang="en-US" dirty="0"/>
            </a:br>
            <a:r>
              <a:rPr lang="en-US" dirty="0"/>
              <a:t>3. Give the person time to process what you have told them: Just as it is hard for you to tell them, it can be hard to hear, especially if they have a close relationship with you </a:t>
            </a:r>
          </a:p>
          <a:p>
            <a:endParaRPr lang="en-US" dirty="0"/>
          </a:p>
        </p:txBody>
      </p:sp>
    </p:spTree>
    <p:extLst>
      <p:ext uri="{BB962C8B-B14F-4D97-AF65-F5344CB8AC3E}">
        <p14:creationId xmlns:p14="http://schemas.microsoft.com/office/powerpoint/2010/main" val="4013063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EA1C6-2F65-904B-8FAB-837E1AF1C8CB}"/>
              </a:ext>
            </a:extLst>
          </p:cNvPr>
          <p:cNvSpPr>
            <a:spLocks noGrp="1"/>
          </p:cNvSpPr>
          <p:nvPr>
            <p:ph type="title"/>
          </p:nvPr>
        </p:nvSpPr>
        <p:spPr/>
        <p:txBody>
          <a:bodyPr/>
          <a:lstStyle/>
          <a:p>
            <a:r>
              <a:rPr lang="en-US" dirty="0"/>
              <a:t>STEP 2: FIGURE OUT WHY</a:t>
            </a:r>
          </a:p>
        </p:txBody>
      </p:sp>
      <p:sp>
        <p:nvSpPr>
          <p:cNvPr id="3" name="Content Placeholder 2">
            <a:extLst>
              <a:ext uri="{FF2B5EF4-FFF2-40B4-BE49-F238E27FC236}">
                <a16:creationId xmlns:a16="http://schemas.microsoft.com/office/drawing/2014/main" id="{E29CF428-EB09-2A4B-85A8-8E3DFF2522B4}"/>
              </a:ext>
            </a:extLst>
          </p:cNvPr>
          <p:cNvSpPr>
            <a:spLocks noGrp="1"/>
          </p:cNvSpPr>
          <p:nvPr>
            <p:ph idx="1"/>
          </p:nvPr>
        </p:nvSpPr>
        <p:spPr/>
        <p:txBody>
          <a:bodyPr>
            <a:normAutofit fontScale="85000" lnSpcReduction="20000"/>
          </a:bodyPr>
          <a:lstStyle/>
          <a:p>
            <a:r>
              <a:rPr lang="en-US" dirty="0"/>
              <a:t>Finding the why of your self-harming is a vital step in recovery. If you can determine the purpose of your self-harm, you can then find other ways to get those needs met</a:t>
            </a:r>
          </a:p>
          <a:p>
            <a:r>
              <a:rPr lang="en-US" dirty="0"/>
              <a:t>Try to identify your triggers. It may be beneficial to start a journal and keep track of the times you were triggered to self-harm. Remember that self-harm is usually a way of dealing with emotional pain, so be sure to include what you were feeling at the time </a:t>
            </a:r>
          </a:p>
          <a:p>
            <a:r>
              <a:rPr lang="en-US" dirty="0"/>
              <a:t>The idea of being aware of your emotions may be frightening. You may be afraid of becoming overwhelmed and never being able to get rid of the pain, but the truth is emotions can quickly come and go if you let them. If you don’t fight or judge yourself over the feeling, you will find that it fades quickly and is replaced by another. It is only when you obsess over the feeling it persists. </a:t>
            </a:r>
          </a:p>
          <a:p>
            <a:pPr marL="0" indent="0">
              <a:buNone/>
            </a:pPr>
            <a:br>
              <a:rPr lang="en-US" dirty="0"/>
            </a:br>
            <a:br>
              <a:rPr lang="en-US" dirty="0"/>
            </a:br>
            <a:endParaRPr lang="en-US" dirty="0"/>
          </a:p>
        </p:txBody>
      </p:sp>
    </p:spTree>
    <p:extLst>
      <p:ext uri="{BB962C8B-B14F-4D97-AF65-F5344CB8AC3E}">
        <p14:creationId xmlns:p14="http://schemas.microsoft.com/office/powerpoint/2010/main" val="2725441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38655-4870-0843-8755-DF5858C49372}"/>
              </a:ext>
            </a:extLst>
          </p:cNvPr>
          <p:cNvSpPr>
            <a:spLocks noGrp="1"/>
          </p:cNvSpPr>
          <p:nvPr>
            <p:ph type="title"/>
          </p:nvPr>
        </p:nvSpPr>
        <p:spPr>
          <a:xfrm>
            <a:off x="841248" y="581891"/>
            <a:ext cx="3363242" cy="3740727"/>
          </a:xfrm>
        </p:spPr>
        <p:txBody>
          <a:bodyPr vert="horz" lIns="91440" tIns="45720" rIns="91440" bIns="45720" rtlCol="0" anchor="b">
            <a:normAutofit/>
          </a:bodyPr>
          <a:lstStyle/>
          <a:p>
            <a:r>
              <a:rPr lang="en-US" sz="4800" kern="1200" dirty="0">
                <a:solidFill>
                  <a:schemeClr val="tx1"/>
                </a:solidFill>
                <a:latin typeface="+mj-lt"/>
                <a:ea typeface="+mj-ea"/>
                <a:cs typeface="+mj-cs"/>
              </a:rPr>
              <a:t>Video that may help</a:t>
            </a:r>
          </a:p>
        </p:txBody>
      </p:sp>
      <p:sp>
        <p:nvSpPr>
          <p:cNvPr id="3" name="Content Placeholder 2">
            <a:extLst>
              <a:ext uri="{FF2B5EF4-FFF2-40B4-BE49-F238E27FC236}">
                <a16:creationId xmlns:a16="http://schemas.microsoft.com/office/drawing/2014/main" id="{F6F94822-47E9-ED4F-A519-D9127C535826}"/>
              </a:ext>
            </a:extLst>
          </p:cNvPr>
          <p:cNvSpPr>
            <a:spLocks noGrp="1"/>
          </p:cNvSpPr>
          <p:nvPr>
            <p:ph idx="1"/>
          </p:nvPr>
        </p:nvSpPr>
        <p:spPr>
          <a:xfrm>
            <a:off x="841248" y="4533020"/>
            <a:ext cx="3363242" cy="1612930"/>
          </a:xfrm>
        </p:spPr>
        <p:txBody>
          <a:bodyPr vert="horz" lIns="91440" tIns="45720" rIns="91440" bIns="45720" rtlCol="0">
            <a:normAutofit/>
          </a:bodyPr>
          <a:lstStyle/>
          <a:p>
            <a:pPr marL="0" indent="0">
              <a:buNone/>
            </a:pPr>
            <a:r>
              <a:rPr lang="en-US" sz="2400" kern="1200">
                <a:solidFill>
                  <a:schemeClr val="tx1"/>
                </a:solidFill>
                <a:latin typeface="+mn-lt"/>
                <a:ea typeface="+mn-ea"/>
                <a:cs typeface="+mn-cs"/>
              </a:rPr>
              <a:t>Why I cut myself &lt;10 minutes </a:t>
            </a:r>
          </a:p>
        </p:txBody>
      </p:sp>
      <p:pic>
        <p:nvPicPr>
          <p:cNvPr id="4" name="Online Media 3" descr="Why I Cut Myself | Cut">
            <a:hlinkClick r:id="" action="ppaction://media"/>
            <a:extLst>
              <a:ext uri="{FF2B5EF4-FFF2-40B4-BE49-F238E27FC236}">
                <a16:creationId xmlns:a16="http://schemas.microsoft.com/office/drawing/2014/main" id="{8F17047A-44FA-A54B-8B2A-2F1FD16C25E3}"/>
              </a:ext>
            </a:extLst>
          </p:cNvPr>
          <p:cNvPicPr>
            <a:picLocks noRot="1" noChangeAspect="1"/>
          </p:cNvPicPr>
          <p:nvPr>
            <a:videoFile r:link="rId1"/>
          </p:nvPr>
        </p:nvPicPr>
        <p:blipFill>
          <a:blip r:embed="rId3"/>
          <a:stretch>
            <a:fillRect/>
          </a:stretch>
        </p:blipFill>
        <p:spPr>
          <a:xfrm>
            <a:off x="4637627" y="1438185"/>
            <a:ext cx="6847062" cy="3851470"/>
          </a:xfrm>
          <a:prstGeom prst="rect">
            <a:avLst/>
          </a:prstGeom>
        </p:spPr>
      </p:pic>
    </p:spTree>
    <p:extLst>
      <p:ext uri="{BB962C8B-B14F-4D97-AF65-F5344CB8AC3E}">
        <p14:creationId xmlns:p14="http://schemas.microsoft.com/office/powerpoint/2010/main" val="423922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AB42F-E359-5547-9D8A-8E6688167902}"/>
              </a:ext>
            </a:extLst>
          </p:cNvPr>
          <p:cNvSpPr>
            <a:spLocks noGrp="1"/>
          </p:cNvSpPr>
          <p:nvPr>
            <p:ph type="title"/>
          </p:nvPr>
        </p:nvSpPr>
        <p:spPr/>
        <p:txBody>
          <a:bodyPr/>
          <a:lstStyle/>
          <a:p>
            <a:r>
              <a:rPr lang="en-US" dirty="0"/>
              <a:t>STEP 3: DEVELOP NEW COPING SKILLS</a:t>
            </a:r>
          </a:p>
        </p:txBody>
      </p:sp>
      <p:sp>
        <p:nvSpPr>
          <p:cNvPr id="3" name="Content Placeholder 2">
            <a:extLst>
              <a:ext uri="{FF2B5EF4-FFF2-40B4-BE49-F238E27FC236}">
                <a16:creationId xmlns:a16="http://schemas.microsoft.com/office/drawing/2014/main" id="{5A048C63-F3DE-9541-8816-E74C32568174}"/>
              </a:ext>
            </a:extLst>
          </p:cNvPr>
          <p:cNvSpPr>
            <a:spLocks noGrp="1"/>
          </p:cNvSpPr>
          <p:nvPr>
            <p:ph idx="1"/>
          </p:nvPr>
        </p:nvSpPr>
        <p:spPr/>
        <p:txBody>
          <a:bodyPr>
            <a:normAutofit lnSpcReduction="10000"/>
          </a:bodyPr>
          <a:lstStyle/>
          <a:p>
            <a:r>
              <a:rPr lang="en-US" dirty="0"/>
              <a:t>Right now, self-harm is your way of dealing with difficult emotions and situations. So, if you are going to stop, you need something to replace it. Depending on why you self-harm, there are various coping skills you can use.</a:t>
            </a:r>
          </a:p>
          <a:p>
            <a:r>
              <a:rPr lang="en-US" dirty="0"/>
              <a:t>If you’re self-harming to express pain and intense emotions:</a:t>
            </a:r>
          </a:p>
          <a:p>
            <a:pPr fontAlgn="base"/>
            <a:r>
              <a:rPr lang="en-US" dirty="0"/>
              <a:t>Paint, draw, or scribble your feelings on paper</a:t>
            </a:r>
          </a:p>
          <a:p>
            <a:pPr fontAlgn="base"/>
            <a:r>
              <a:rPr lang="en-US" dirty="0"/>
              <a:t>Write your feelings down in a journal</a:t>
            </a:r>
          </a:p>
          <a:p>
            <a:pPr fontAlgn="base"/>
            <a:r>
              <a:rPr lang="en-US" dirty="0"/>
              <a:t>Compose a poem or song</a:t>
            </a:r>
          </a:p>
          <a:p>
            <a:pPr fontAlgn="base"/>
            <a:r>
              <a:rPr lang="en-US" dirty="0"/>
              <a:t>Write out your emotions, then rip up the paper</a:t>
            </a:r>
          </a:p>
          <a:p>
            <a:pPr fontAlgn="base"/>
            <a:r>
              <a:rPr lang="en-US" dirty="0"/>
              <a:t>Listen to music that expresses how you feel</a:t>
            </a:r>
          </a:p>
          <a:p>
            <a:endParaRPr lang="en-US" dirty="0"/>
          </a:p>
        </p:txBody>
      </p:sp>
    </p:spTree>
    <p:extLst>
      <p:ext uri="{BB962C8B-B14F-4D97-AF65-F5344CB8AC3E}">
        <p14:creationId xmlns:p14="http://schemas.microsoft.com/office/powerpoint/2010/main" val="2272286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15D83-39F6-594A-8670-07AC5B15FC9B}"/>
              </a:ext>
            </a:extLst>
          </p:cNvPr>
          <p:cNvSpPr>
            <a:spLocks noGrp="1"/>
          </p:cNvSpPr>
          <p:nvPr>
            <p:ph type="title"/>
          </p:nvPr>
        </p:nvSpPr>
        <p:spPr/>
        <p:txBody>
          <a:bodyPr/>
          <a:lstStyle/>
          <a:p>
            <a:r>
              <a:rPr lang="en-US" dirty="0"/>
              <a:t>Quote:</a:t>
            </a:r>
          </a:p>
        </p:txBody>
      </p:sp>
      <p:sp>
        <p:nvSpPr>
          <p:cNvPr id="3" name="Content Placeholder 2">
            <a:extLst>
              <a:ext uri="{FF2B5EF4-FFF2-40B4-BE49-F238E27FC236}">
                <a16:creationId xmlns:a16="http://schemas.microsoft.com/office/drawing/2014/main" id="{4E1BC336-E02E-FD4A-AC34-0472D2309EBD}"/>
              </a:ext>
            </a:extLst>
          </p:cNvPr>
          <p:cNvSpPr>
            <a:spLocks noGrp="1"/>
          </p:cNvSpPr>
          <p:nvPr>
            <p:ph idx="1"/>
          </p:nvPr>
        </p:nvSpPr>
        <p:spPr>
          <a:xfrm>
            <a:off x="838200" y="1690688"/>
            <a:ext cx="10515600" cy="4705972"/>
          </a:xfrm>
        </p:spPr>
        <p:txBody>
          <a:bodyPr>
            <a:normAutofit fontScale="25000" lnSpcReduction="20000"/>
          </a:bodyPr>
          <a:lstStyle/>
          <a:p>
            <a:pPr marL="0" indent="0">
              <a:buNone/>
            </a:pPr>
            <a:r>
              <a:rPr lang="en-US" sz="21600" dirty="0"/>
              <a:t>“Talking about self-harm can be very stressful and bring up strong emotions. Don’t be discouraged if the situation feels worse right after sharing. Change is uncomfortable and will take time, but once you get through this hurdle, it will get better.”</a:t>
            </a:r>
          </a:p>
          <a:p>
            <a:pPr marL="0" indent="0">
              <a:buNone/>
            </a:pPr>
            <a:br>
              <a:rPr lang="en-US" dirty="0"/>
            </a:br>
            <a:br>
              <a:rPr lang="en-US" dirty="0"/>
            </a:br>
            <a:endParaRPr lang="en-US" dirty="0"/>
          </a:p>
        </p:txBody>
      </p:sp>
    </p:spTree>
    <p:extLst>
      <p:ext uri="{BB962C8B-B14F-4D97-AF65-F5344CB8AC3E}">
        <p14:creationId xmlns:p14="http://schemas.microsoft.com/office/powerpoint/2010/main" val="3973150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AD01FC-3344-6F4F-AC90-2B290D003CD0}"/>
              </a:ext>
            </a:extLst>
          </p:cNvPr>
          <p:cNvSpPr>
            <a:spLocks noGrp="1"/>
          </p:cNvSpPr>
          <p:nvPr>
            <p:ph type="title"/>
          </p:nvPr>
        </p:nvSpPr>
        <p:spPr/>
        <p:txBody>
          <a:bodyPr/>
          <a:lstStyle/>
          <a:p>
            <a:pPr algn="ctr"/>
            <a:r>
              <a:rPr lang="en-US" dirty="0"/>
              <a:t>STEP 3 cont.</a:t>
            </a:r>
          </a:p>
        </p:txBody>
      </p:sp>
      <p:sp>
        <p:nvSpPr>
          <p:cNvPr id="5" name="Content Placeholder 4">
            <a:extLst>
              <a:ext uri="{FF2B5EF4-FFF2-40B4-BE49-F238E27FC236}">
                <a16:creationId xmlns:a16="http://schemas.microsoft.com/office/drawing/2014/main" id="{B5EBD583-AC9F-1044-B654-D83E024E4301}"/>
              </a:ext>
            </a:extLst>
          </p:cNvPr>
          <p:cNvSpPr>
            <a:spLocks noGrp="1"/>
          </p:cNvSpPr>
          <p:nvPr>
            <p:ph sz="half" idx="1"/>
          </p:nvPr>
        </p:nvSpPr>
        <p:spPr/>
        <p:txBody>
          <a:bodyPr>
            <a:normAutofit lnSpcReduction="10000"/>
          </a:bodyPr>
          <a:lstStyle/>
          <a:p>
            <a:r>
              <a:rPr lang="en-US" dirty="0"/>
              <a:t>If you’re self-harming to calm or soothe yourself:</a:t>
            </a:r>
          </a:p>
          <a:p>
            <a:pPr fontAlgn="base"/>
            <a:r>
              <a:rPr lang="en-US" dirty="0"/>
              <a:t>Take a bath or hot shower</a:t>
            </a:r>
          </a:p>
          <a:p>
            <a:pPr fontAlgn="base"/>
            <a:r>
              <a:rPr lang="en-US" dirty="0"/>
              <a:t>Pet or cuddle a dog or cat</a:t>
            </a:r>
          </a:p>
          <a:p>
            <a:pPr fontAlgn="base"/>
            <a:r>
              <a:rPr lang="en-US" dirty="0"/>
              <a:t>Wrap yourself in a warm blanket</a:t>
            </a:r>
          </a:p>
          <a:p>
            <a:pPr fontAlgn="base"/>
            <a:r>
              <a:rPr lang="en-US" dirty="0"/>
              <a:t>Massage your neck, hands, and feet</a:t>
            </a:r>
          </a:p>
          <a:p>
            <a:pPr fontAlgn="base"/>
            <a:r>
              <a:rPr lang="en-US" dirty="0"/>
              <a:t>Listen to calming music </a:t>
            </a:r>
          </a:p>
          <a:p>
            <a:endParaRPr lang="en-US" dirty="0"/>
          </a:p>
        </p:txBody>
      </p:sp>
      <p:sp>
        <p:nvSpPr>
          <p:cNvPr id="6" name="Content Placeholder 5">
            <a:extLst>
              <a:ext uri="{FF2B5EF4-FFF2-40B4-BE49-F238E27FC236}">
                <a16:creationId xmlns:a16="http://schemas.microsoft.com/office/drawing/2014/main" id="{18A8ABEE-E9CA-104F-81F6-B0BB811D5B2E}"/>
              </a:ext>
            </a:extLst>
          </p:cNvPr>
          <p:cNvSpPr>
            <a:spLocks noGrp="1"/>
          </p:cNvSpPr>
          <p:nvPr>
            <p:ph sz="half" idx="2"/>
          </p:nvPr>
        </p:nvSpPr>
        <p:spPr/>
        <p:txBody>
          <a:bodyPr>
            <a:normAutofit lnSpcReduction="10000"/>
          </a:bodyPr>
          <a:lstStyle/>
          <a:p>
            <a:r>
              <a:rPr lang="en-US" dirty="0"/>
              <a:t>If you’re self-harming because you feel disconnect or numb:</a:t>
            </a:r>
          </a:p>
          <a:p>
            <a:pPr fontAlgn="base"/>
            <a:r>
              <a:rPr lang="en-US" dirty="0"/>
              <a:t>Call a friend (you don’t have to talk about self-harm)</a:t>
            </a:r>
          </a:p>
          <a:p>
            <a:pPr fontAlgn="base"/>
            <a:r>
              <a:rPr lang="en-US" dirty="0"/>
              <a:t>Take a cold shower</a:t>
            </a:r>
          </a:p>
          <a:p>
            <a:pPr fontAlgn="base"/>
            <a:r>
              <a:rPr lang="en-US" dirty="0"/>
              <a:t>Chew on something with a strong taste like chili peppers, peppermint, or grapefruit</a:t>
            </a:r>
          </a:p>
          <a:p>
            <a:pPr fontAlgn="base"/>
            <a:r>
              <a:rPr lang="en-US" dirty="0"/>
              <a:t>Go online to a self-help website, chat room, or message board </a:t>
            </a:r>
          </a:p>
          <a:p>
            <a:endParaRPr lang="en-US" dirty="0"/>
          </a:p>
        </p:txBody>
      </p:sp>
    </p:spTree>
    <p:extLst>
      <p:ext uri="{BB962C8B-B14F-4D97-AF65-F5344CB8AC3E}">
        <p14:creationId xmlns:p14="http://schemas.microsoft.com/office/powerpoint/2010/main" val="3796481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EEFFC-7EBF-D645-ACF1-C856F41F004D}"/>
              </a:ext>
            </a:extLst>
          </p:cNvPr>
          <p:cNvSpPr>
            <a:spLocks noGrp="1"/>
          </p:cNvSpPr>
          <p:nvPr>
            <p:ph type="title"/>
          </p:nvPr>
        </p:nvSpPr>
        <p:spPr>
          <a:xfrm>
            <a:off x="841248" y="581891"/>
            <a:ext cx="3363242" cy="3740727"/>
          </a:xfrm>
        </p:spPr>
        <p:txBody>
          <a:bodyPr vert="horz" lIns="91440" tIns="45720" rIns="91440" bIns="45720" rtlCol="0" anchor="b">
            <a:normAutofit/>
          </a:bodyPr>
          <a:lstStyle/>
          <a:p>
            <a:r>
              <a:rPr lang="en-US" sz="4800" kern="1200">
                <a:solidFill>
                  <a:schemeClr val="tx1"/>
                </a:solidFill>
                <a:latin typeface="+mj-lt"/>
                <a:ea typeface="+mj-ea"/>
                <a:cs typeface="+mj-cs"/>
              </a:rPr>
              <a:t>A video to help cope</a:t>
            </a:r>
          </a:p>
        </p:txBody>
      </p:sp>
      <p:sp>
        <p:nvSpPr>
          <p:cNvPr id="5" name="Content Placeholder 4">
            <a:extLst>
              <a:ext uri="{FF2B5EF4-FFF2-40B4-BE49-F238E27FC236}">
                <a16:creationId xmlns:a16="http://schemas.microsoft.com/office/drawing/2014/main" id="{46E1871F-B82C-A349-9D60-D9BAF85DA883}"/>
              </a:ext>
            </a:extLst>
          </p:cNvPr>
          <p:cNvSpPr>
            <a:spLocks noGrp="1"/>
          </p:cNvSpPr>
          <p:nvPr>
            <p:ph idx="1"/>
          </p:nvPr>
        </p:nvSpPr>
        <p:spPr>
          <a:xfrm>
            <a:off x="841248" y="4533020"/>
            <a:ext cx="3363242" cy="1612930"/>
          </a:xfrm>
        </p:spPr>
        <p:txBody>
          <a:bodyPr vert="horz" lIns="91440" tIns="45720" rIns="91440" bIns="45720" rtlCol="0">
            <a:normAutofit/>
          </a:bodyPr>
          <a:lstStyle/>
          <a:p>
            <a:pPr marL="0" indent="0">
              <a:buNone/>
            </a:pPr>
            <a:r>
              <a:rPr lang="en-US" sz="2400" kern="1200">
                <a:solidFill>
                  <a:schemeClr val="tx1"/>
                </a:solidFill>
                <a:latin typeface="+mn-lt"/>
                <a:ea typeface="+mn-ea"/>
                <a:cs typeface="+mn-cs"/>
              </a:rPr>
              <a:t>How to paint your mind &gt;10 minutes</a:t>
            </a:r>
          </a:p>
        </p:txBody>
      </p:sp>
      <p:pic>
        <p:nvPicPr>
          <p:cNvPr id="6" name="Online Media 5" descr="How To Paint Your Mind | Amelia Halls | TEDxTeen">
            <a:hlinkClick r:id="" action="ppaction://media"/>
            <a:extLst>
              <a:ext uri="{FF2B5EF4-FFF2-40B4-BE49-F238E27FC236}">
                <a16:creationId xmlns:a16="http://schemas.microsoft.com/office/drawing/2014/main" id="{6ACC8EC5-C74E-EE49-B397-C438F55EF5D6}"/>
              </a:ext>
            </a:extLst>
          </p:cNvPr>
          <p:cNvPicPr>
            <a:picLocks noRot="1" noChangeAspect="1"/>
          </p:cNvPicPr>
          <p:nvPr>
            <a:videoFile r:link="rId1"/>
          </p:nvPr>
        </p:nvPicPr>
        <p:blipFill>
          <a:blip r:embed="rId3"/>
          <a:stretch>
            <a:fillRect/>
          </a:stretch>
        </p:blipFill>
        <p:spPr>
          <a:xfrm>
            <a:off x="4637627" y="1438185"/>
            <a:ext cx="6847062" cy="3851470"/>
          </a:xfrm>
          <a:prstGeom prst="rect">
            <a:avLst/>
          </a:prstGeom>
        </p:spPr>
      </p:pic>
    </p:spTree>
    <p:extLst>
      <p:ext uri="{BB962C8B-B14F-4D97-AF65-F5344CB8AC3E}">
        <p14:creationId xmlns:p14="http://schemas.microsoft.com/office/powerpoint/2010/main" val="303925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ADD3-00C7-FA40-A6C3-1C5D645B2C37}"/>
              </a:ext>
            </a:extLst>
          </p:cNvPr>
          <p:cNvSpPr>
            <a:spLocks noGrp="1"/>
          </p:cNvSpPr>
          <p:nvPr>
            <p:ph type="title"/>
          </p:nvPr>
        </p:nvSpPr>
        <p:spPr/>
        <p:txBody>
          <a:bodyPr/>
          <a:lstStyle/>
          <a:p>
            <a:pPr algn="ctr"/>
            <a:r>
              <a:rPr lang="en-US" dirty="0"/>
              <a:t>Getting professional help</a:t>
            </a:r>
          </a:p>
        </p:txBody>
      </p:sp>
      <p:sp>
        <p:nvSpPr>
          <p:cNvPr id="3" name="Content Placeholder 2">
            <a:extLst>
              <a:ext uri="{FF2B5EF4-FFF2-40B4-BE49-F238E27FC236}">
                <a16:creationId xmlns:a16="http://schemas.microsoft.com/office/drawing/2014/main" id="{BA6A7E4C-CB81-E24B-86F2-F1630B897A6E}"/>
              </a:ext>
            </a:extLst>
          </p:cNvPr>
          <p:cNvSpPr>
            <a:spLocks noGrp="1"/>
          </p:cNvSpPr>
          <p:nvPr>
            <p:ph idx="1"/>
          </p:nvPr>
        </p:nvSpPr>
        <p:spPr/>
        <p:txBody>
          <a:bodyPr/>
          <a:lstStyle/>
          <a:p>
            <a:r>
              <a:rPr lang="en-US" dirty="0"/>
              <a:t>You may need the help and support of a trained professional. A therapist can help you figure out your “why” and help you develop new coping skills. </a:t>
            </a:r>
          </a:p>
          <a:p>
            <a:endParaRPr lang="en-US" dirty="0"/>
          </a:p>
          <a:p>
            <a:r>
              <a:rPr lang="en-US" dirty="0"/>
              <a:t>Finding the right therapist can be hard. There should be a sense of trust and warmth. Trust your instincts. If it doesn’t feel right, it probably isn’t. </a:t>
            </a:r>
          </a:p>
          <a:p>
            <a:pPr marL="0" indent="0">
              <a:buNone/>
            </a:pPr>
            <a:br>
              <a:rPr lang="en-US" dirty="0"/>
            </a:br>
            <a:br>
              <a:rPr lang="en-US" dirty="0"/>
            </a:br>
            <a:endParaRPr lang="en-US" dirty="0"/>
          </a:p>
        </p:txBody>
      </p:sp>
    </p:spTree>
    <p:extLst>
      <p:ext uri="{BB962C8B-B14F-4D97-AF65-F5344CB8AC3E}">
        <p14:creationId xmlns:p14="http://schemas.microsoft.com/office/powerpoint/2010/main" val="1986976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959FD-DDD9-3C41-9631-9894E1DC588D}"/>
              </a:ext>
            </a:extLst>
          </p:cNvPr>
          <p:cNvSpPr>
            <a:spLocks noGrp="1"/>
          </p:cNvSpPr>
          <p:nvPr>
            <p:ph type="title"/>
          </p:nvPr>
        </p:nvSpPr>
        <p:spPr/>
        <p:txBody>
          <a:bodyPr/>
          <a:lstStyle/>
          <a:p>
            <a:pPr algn="ctr"/>
            <a:r>
              <a:rPr lang="en-US" dirty="0"/>
              <a:t>Getting professional help cont.</a:t>
            </a:r>
          </a:p>
        </p:txBody>
      </p:sp>
      <p:sp>
        <p:nvSpPr>
          <p:cNvPr id="3" name="Content Placeholder 2">
            <a:extLst>
              <a:ext uri="{FF2B5EF4-FFF2-40B4-BE49-F238E27FC236}">
                <a16:creationId xmlns:a16="http://schemas.microsoft.com/office/drawing/2014/main" id="{254EC264-AF26-404D-9BC6-060A5244704A}"/>
              </a:ext>
            </a:extLst>
          </p:cNvPr>
          <p:cNvSpPr>
            <a:spLocks noGrp="1"/>
          </p:cNvSpPr>
          <p:nvPr>
            <p:ph idx="1"/>
          </p:nvPr>
        </p:nvSpPr>
        <p:spPr/>
        <p:txBody>
          <a:bodyPr/>
          <a:lstStyle/>
          <a:p>
            <a:r>
              <a:rPr lang="en-US" dirty="0"/>
              <a:t>If you don’t where to turn, you can call S.A.F.E Alternatives Informational hotline at (800) 366-8288</a:t>
            </a:r>
          </a:p>
          <a:p>
            <a:endParaRPr lang="en-US" dirty="0"/>
          </a:p>
          <a:p>
            <a:r>
              <a:rPr lang="en-US" dirty="0"/>
              <a:t>If you are in a crisis, you can call the National Suicide Prevention hotline at (800) 273-8255</a:t>
            </a:r>
          </a:p>
          <a:p>
            <a:endParaRPr lang="en-US" dirty="0"/>
          </a:p>
          <a:p>
            <a:r>
              <a:rPr lang="en-US" dirty="0"/>
              <a:t>Also, you can call HSU CAPS at (707) 826-3236 to access crisis counseling. CAPS has in-person services weekdays 8 to 4:30 pm or you can talk with a therapist by phone after-hours or weekends</a:t>
            </a:r>
          </a:p>
          <a:p>
            <a:endParaRPr lang="en-US" dirty="0"/>
          </a:p>
        </p:txBody>
      </p:sp>
    </p:spTree>
    <p:extLst>
      <p:ext uri="{BB962C8B-B14F-4D97-AF65-F5344CB8AC3E}">
        <p14:creationId xmlns:p14="http://schemas.microsoft.com/office/powerpoint/2010/main" val="3361433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9F76D-EF71-8F42-A196-E8557516A7DB}"/>
              </a:ext>
            </a:extLst>
          </p:cNvPr>
          <p:cNvSpPr>
            <a:spLocks noGrp="1"/>
          </p:cNvSpPr>
          <p:nvPr>
            <p:ph type="title"/>
          </p:nvPr>
        </p:nvSpPr>
        <p:spPr/>
        <p:txBody>
          <a:bodyPr/>
          <a:lstStyle/>
          <a:p>
            <a:pPr algn="ctr"/>
            <a:r>
              <a:rPr lang="en-US" dirty="0"/>
              <a:t>Info for friends and family</a:t>
            </a:r>
          </a:p>
        </p:txBody>
      </p:sp>
      <p:sp>
        <p:nvSpPr>
          <p:cNvPr id="3" name="Content Placeholder 2">
            <a:extLst>
              <a:ext uri="{FF2B5EF4-FFF2-40B4-BE49-F238E27FC236}">
                <a16:creationId xmlns:a16="http://schemas.microsoft.com/office/drawing/2014/main" id="{EAD233B5-AD52-4142-994F-9BACA04055A0}"/>
              </a:ext>
            </a:extLst>
          </p:cNvPr>
          <p:cNvSpPr>
            <a:spLocks noGrp="1"/>
          </p:cNvSpPr>
          <p:nvPr>
            <p:ph idx="1"/>
          </p:nvPr>
        </p:nvSpPr>
        <p:spPr>
          <a:xfrm>
            <a:off x="293511" y="1825625"/>
            <a:ext cx="11060289" cy="4351338"/>
          </a:xfrm>
        </p:spPr>
        <p:txBody>
          <a:bodyPr>
            <a:normAutofit fontScale="92500" lnSpcReduction="20000"/>
          </a:bodyPr>
          <a:lstStyle/>
          <a:p>
            <a:pPr marL="0" indent="0">
              <a:buNone/>
            </a:pPr>
            <a:r>
              <a:rPr lang="en-US" dirty="0"/>
              <a:t>Maybe you’ve noticed some peculiar scars on a friend or loved one, or someone has confided in you about their self-harm. Whatever the case, there are some important points to keep in mind. </a:t>
            </a:r>
          </a:p>
          <a:p>
            <a:pPr marL="0" indent="0">
              <a:buNone/>
            </a:pPr>
            <a:endParaRPr lang="en-US" dirty="0"/>
          </a:p>
          <a:p>
            <a:pPr fontAlgn="base"/>
            <a:r>
              <a:rPr lang="en-US" dirty="0"/>
              <a:t>Deal with your own feelings. You may feel confused, shocked, angry, or disgusted about the self-harming behaviors. Then you may feel guilty about feeling that way. Acknowledge your feelings. They are the first step to helping your friend or loved one. </a:t>
            </a:r>
          </a:p>
          <a:p>
            <a:pPr fontAlgn="base"/>
            <a:r>
              <a:rPr lang="en-US" dirty="0"/>
              <a:t>Learn about the problem. Try to understand why they’re self-harming.</a:t>
            </a:r>
          </a:p>
          <a:p>
            <a:pPr fontAlgn="base"/>
            <a:r>
              <a:rPr lang="en-US" dirty="0"/>
              <a:t>Don’t judge. Avoid judgmental comments or criticisms. Remember, the person who self-harms already feels ashamed and lonely. </a:t>
            </a:r>
          </a:p>
          <a:p>
            <a:pPr fontAlgn="base"/>
            <a:r>
              <a:rPr lang="en-US" dirty="0"/>
              <a:t>Offer support, not ultimatums. Threats are counterproductive and make things worse. Recovery doesn’t happen overnight. </a:t>
            </a:r>
          </a:p>
          <a:p>
            <a:endParaRPr lang="en-US" dirty="0"/>
          </a:p>
        </p:txBody>
      </p:sp>
    </p:spTree>
    <p:extLst>
      <p:ext uri="{BB962C8B-B14F-4D97-AF65-F5344CB8AC3E}">
        <p14:creationId xmlns:p14="http://schemas.microsoft.com/office/powerpoint/2010/main" val="640224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CEC8-C13E-E246-83B0-7BC28C252B20}"/>
              </a:ext>
            </a:extLst>
          </p:cNvPr>
          <p:cNvSpPr>
            <a:spLocks noGrp="1"/>
          </p:cNvSpPr>
          <p:nvPr>
            <p:ph type="title"/>
          </p:nvPr>
        </p:nvSpPr>
        <p:spPr>
          <a:xfrm>
            <a:off x="648929" y="629266"/>
            <a:ext cx="5127031" cy="1676603"/>
          </a:xfrm>
        </p:spPr>
        <p:txBody>
          <a:bodyPr>
            <a:normAutofit/>
          </a:bodyPr>
          <a:lstStyle/>
          <a:p>
            <a:r>
              <a:rPr lang="en-US" dirty="0"/>
              <a:t>RESOURCES </a:t>
            </a:r>
            <a:endParaRPr lang="en-US"/>
          </a:p>
        </p:txBody>
      </p:sp>
      <p:sp>
        <p:nvSpPr>
          <p:cNvPr id="3" name="Content Placeholder 2">
            <a:extLst>
              <a:ext uri="{FF2B5EF4-FFF2-40B4-BE49-F238E27FC236}">
                <a16:creationId xmlns:a16="http://schemas.microsoft.com/office/drawing/2014/main" id="{DBD3F098-453C-DC46-BBF6-5A518D1B7E14}"/>
              </a:ext>
            </a:extLst>
          </p:cNvPr>
          <p:cNvSpPr>
            <a:spLocks noGrp="1"/>
          </p:cNvSpPr>
          <p:nvPr>
            <p:ph idx="1"/>
          </p:nvPr>
        </p:nvSpPr>
        <p:spPr>
          <a:xfrm>
            <a:off x="648930" y="2438400"/>
            <a:ext cx="5127029" cy="3785419"/>
          </a:xfrm>
        </p:spPr>
        <p:txBody>
          <a:bodyPr>
            <a:normAutofit/>
          </a:bodyPr>
          <a:lstStyle/>
          <a:p>
            <a:r>
              <a:rPr lang="en-US" sz="2400"/>
              <a:t>Check out the </a:t>
            </a:r>
            <a:r>
              <a:rPr lang="en-US" sz="2400" u="sng">
                <a:hlinkClick r:id="rId2"/>
              </a:rPr>
              <a:t>CAPS</a:t>
            </a:r>
            <a:r>
              <a:rPr lang="en-US" sz="2400"/>
              <a:t> website. It is full of resources! </a:t>
            </a:r>
          </a:p>
          <a:p>
            <a:r>
              <a:rPr lang="en-US" sz="2400" u="sng">
                <a:hlinkClick r:id="rId3"/>
              </a:rPr>
              <a:t>ULifeline</a:t>
            </a:r>
            <a:r>
              <a:rPr lang="en-US" sz="2400"/>
              <a:t> has resources specifically for college students!</a:t>
            </a:r>
          </a:p>
          <a:p>
            <a:r>
              <a:rPr lang="en-US" sz="2400" u="sng">
                <a:hlinkClick r:id="rId4"/>
              </a:rPr>
              <a:t>Self-Injury Outreach and Support </a:t>
            </a:r>
            <a:r>
              <a:rPr lang="en-US" sz="2400"/>
              <a:t>has a lot of resources! </a:t>
            </a:r>
          </a:p>
          <a:p>
            <a:endParaRPr lang="en-US" sz="2400"/>
          </a:p>
        </p:txBody>
      </p:sp>
      <p:pic>
        <p:nvPicPr>
          <p:cNvPr id="7170" name="Picture 2" descr="A flower thats mending the cracks in a street">
            <a:extLst>
              <a:ext uri="{FF2B5EF4-FFF2-40B4-BE49-F238E27FC236}">
                <a16:creationId xmlns:a16="http://schemas.microsoft.com/office/drawing/2014/main" id="{1A681EF3-7CDE-3A49-940F-54015807447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4640" b="1"/>
          <a:stretch/>
        </p:blipFill>
        <p:spPr bwMode="auto">
          <a:xfrm>
            <a:off x="6090613" y="640082"/>
            <a:ext cx="5461724"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858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9ABFC-1E74-F34A-A719-A4955704A4D6}"/>
              </a:ext>
            </a:extLst>
          </p:cNvPr>
          <p:cNvSpPr>
            <a:spLocks noGrp="1"/>
          </p:cNvSpPr>
          <p:nvPr>
            <p:ph type="title"/>
          </p:nvPr>
        </p:nvSpPr>
        <p:spPr/>
        <p:txBody>
          <a:bodyPr/>
          <a:lstStyle/>
          <a:p>
            <a:pPr algn="ctr"/>
            <a:r>
              <a:rPr lang="en-US" dirty="0"/>
              <a:t>Self-Harm Explained </a:t>
            </a:r>
          </a:p>
        </p:txBody>
      </p:sp>
      <p:sp>
        <p:nvSpPr>
          <p:cNvPr id="3" name="Content Placeholder 2">
            <a:extLst>
              <a:ext uri="{FF2B5EF4-FFF2-40B4-BE49-F238E27FC236}">
                <a16:creationId xmlns:a16="http://schemas.microsoft.com/office/drawing/2014/main" id="{47663886-D25C-0C45-908C-A0CB3E5E0703}"/>
              </a:ext>
            </a:extLst>
          </p:cNvPr>
          <p:cNvSpPr>
            <a:spLocks noGrp="1"/>
          </p:cNvSpPr>
          <p:nvPr>
            <p:ph idx="1"/>
          </p:nvPr>
        </p:nvSpPr>
        <p:spPr>
          <a:xfrm>
            <a:off x="179142" y="1690688"/>
            <a:ext cx="6707080" cy="4965916"/>
          </a:xfrm>
        </p:spPr>
        <p:txBody>
          <a:bodyPr>
            <a:normAutofit fontScale="92500"/>
          </a:bodyPr>
          <a:lstStyle/>
          <a:p>
            <a:r>
              <a:rPr lang="en-US" dirty="0"/>
              <a:t>Self Harm is a way to cope with deep distress and emotional pain.</a:t>
            </a:r>
          </a:p>
          <a:p>
            <a:r>
              <a:rPr lang="en-US" dirty="0"/>
              <a:t>It may seem counterintuitive, but self-harm makes the person feel better.</a:t>
            </a:r>
          </a:p>
          <a:p>
            <a:r>
              <a:rPr lang="en-US" dirty="0"/>
              <a:t>It may help express feelings that aren’t easily expressed in words, be a distraction from life, or be a release of emotional pain. </a:t>
            </a:r>
          </a:p>
          <a:p>
            <a:r>
              <a:rPr lang="en-US" dirty="0"/>
              <a:t>Afterwards, a person probably feels better, but eventually the feelings return. </a:t>
            </a:r>
          </a:p>
          <a:p>
            <a:pPr marL="0" indent="0">
              <a:buNone/>
            </a:pPr>
            <a:br>
              <a:rPr lang="en-US" dirty="0"/>
            </a:br>
            <a:br>
              <a:rPr lang="en-US" dirty="0"/>
            </a:br>
            <a:endParaRPr lang="en-US" dirty="0"/>
          </a:p>
        </p:txBody>
      </p:sp>
      <p:pic>
        <p:nvPicPr>
          <p:cNvPr id="1026" name="Picture 2" descr="Diagram of the self-harm cycle ">
            <a:extLst>
              <a:ext uri="{FF2B5EF4-FFF2-40B4-BE49-F238E27FC236}">
                <a16:creationId xmlns:a16="http://schemas.microsoft.com/office/drawing/2014/main" id="{22AD6079-EE1A-6444-88E5-9B2E64FE69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8444" y="1285522"/>
            <a:ext cx="4707468" cy="4754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701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BF3FC-7A66-944D-813D-6F578F1E9399}"/>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sz="4800" kern="1200">
                <a:solidFill>
                  <a:schemeClr val="tx1"/>
                </a:solidFill>
                <a:latin typeface="+mj-lt"/>
                <a:ea typeface="+mj-ea"/>
                <a:cs typeface="+mj-cs"/>
              </a:rPr>
              <a:t>A video to help you understand </a:t>
            </a:r>
          </a:p>
        </p:txBody>
      </p:sp>
      <p:sp>
        <p:nvSpPr>
          <p:cNvPr id="3" name="Content Placeholder 2">
            <a:extLst>
              <a:ext uri="{FF2B5EF4-FFF2-40B4-BE49-F238E27FC236}">
                <a16:creationId xmlns:a16="http://schemas.microsoft.com/office/drawing/2014/main" id="{58E16F60-9E02-2242-AD2B-B61FCE79EB6E}"/>
              </a:ext>
            </a:extLst>
          </p:cNvPr>
          <p:cNvSpPr>
            <a:spLocks noGrp="1"/>
          </p:cNvSpPr>
          <p:nvPr>
            <p:ph idx="1"/>
          </p:nvPr>
        </p:nvSpPr>
        <p:spPr>
          <a:xfrm>
            <a:off x="838199" y="1335726"/>
            <a:ext cx="10515599" cy="420624"/>
          </a:xfrm>
        </p:spPr>
        <p:txBody>
          <a:bodyPr vert="horz" lIns="91440" tIns="45720" rIns="91440" bIns="45720" rtlCol="0">
            <a:normAutofit/>
          </a:bodyPr>
          <a:lstStyle/>
          <a:p>
            <a:pPr marL="0" indent="0" algn="ctr">
              <a:buNone/>
            </a:pPr>
            <a:r>
              <a:rPr lang="en-US" sz="2000" kern="1200">
                <a:solidFill>
                  <a:schemeClr val="tx1"/>
                </a:solidFill>
                <a:latin typeface="+mn-lt"/>
                <a:ea typeface="+mn-ea"/>
                <a:cs typeface="+mn-cs"/>
              </a:rPr>
              <a:t>Linking and Reconceptualizing Different Forms of Self-Harming Behavior &gt;10 minutes </a:t>
            </a:r>
          </a:p>
        </p:txBody>
      </p:sp>
      <p:pic>
        <p:nvPicPr>
          <p:cNvPr id="4" name="Online Media 3" descr="Linking and Reconceptualizing Different Forms of Self-Harming Behavior | Samantha Clark | TEDxUNG">
            <a:hlinkClick r:id="" action="ppaction://media"/>
            <a:extLst>
              <a:ext uri="{FF2B5EF4-FFF2-40B4-BE49-F238E27FC236}">
                <a16:creationId xmlns:a16="http://schemas.microsoft.com/office/drawing/2014/main" id="{2640B71D-0488-E94A-A40E-A9908FCE159D}"/>
              </a:ext>
            </a:extLst>
          </p:cNvPr>
          <p:cNvPicPr>
            <a:picLocks noRot="1" noChangeAspect="1"/>
          </p:cNvPicPr>
          <p:nvPr>
            <a:videoFile r:link="rId1"/>
          </p:nvPr>
        </p:nvPicPr>
        <p:blipFill>
          <a:blip r:embed="rId3"/>
          <a:stretch>
            <a:fillRect/>
          </a:stretch>
        </p:blipFill>
        <p:spPr>
          <a:xfrm>
            <a:off x="2148668" y="1863801"/>
            <a:ext cx="7894663" cy="4440746"/>
          </a:xfrm>
          <a:prstGeom prst="rect">
            <a:avLst/>
          </a:prstGeom>
        </p:spPr>
      </p:pic>
    </p:spTree>
    <p:extLst>
      <p:ext uri="{BB962C8B-B14F-4D97-AF65-F5344CB8AC3E}">
        <p14:creationId xmlns:p14="http://schemas.microsoft.com/office/powerpoint/2010/main" val="133147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3AEDB-F5F5-DE49-9B63-4B436735B2F0}"/>
              </a:ext>
            </a:extLst>
          </p:cNvPr>
          <p:cNvSpPr>
            <a:spLocks noGrp="1"/>
          </p:cNvSpPr>
          <p:nvPr>
            <p:ph type="title"/>
          </p:nvPr>
        </p:nvSpPr>
        <p:spPr/>
        <p:txBody>
          <a:bodyPr>
            <a:normAutofit/>
          </a:bodyPr>
          <a:lstStyle/>
          <a:p>
            <a:pPr algn="ctr"/>
            <a:r>
              <a:rPr lang="en-US" dirty="0"/>
              <a:t>Signs and Symptoms of Self-Harm </a:t>
            </a:r>
            <a:br>
              <a:rPr lang="en-US" dirty="0"/>
            </a:br>
            <a:endParaRPr lang="en-US" dirty="0"/>
          </a:p>
        </p:txBody>
      </p:sp>
      <p:sp>
        <p:nvSpPr>
          <p:cNvPr id="3" name="Content Placeholder 2">
            <a:extLst>
              <a:ext uri="{FF2B5EF4-FFF2-40B4-BE49-F238E27FC236}">
                <a16:creationId xmlns:a16="http://schemas.microsoft.com/office/drawing/2014/main" id="{418D068F-73D8-CC45-8F34-C8B26E39F66F}"/>
              </a:ext>
            </a:extLst>
          </p:cNvPr>
          <p:cNvSpPr>
            <a:spLocks noGrp="1"/>
          </p:cNvSpPr>
          <p:nvPr>
            <p:ph idx="1"/>
          </p:nvPr>
        </p:nvSpPr>
        <p:spPr/>
        <p:txBody>
          <a:bodyPr>
            <a:normAutofit fontScale="70000" lnSpcReduction="20000"/>
          </a:bodyPr>
          <a:lstStyle/>
          <a:p>
            <a:pPr marL="0" indent="0">
              <a:buNone/>
            </a:pPr>
            <a:r>
              <a:rPr lang="en-US" sz="3400" dirty="0"/>
              <a:t>Self-harm includes anything intentionally done to harm yourself. Common forms include:</a:t>
            </a:r>
          </a:p>
          <a:p>
            <a:pPr fontAlgn="base"/>
            <a:r>
              <a:rPr lang="en-US" sz="3400" dirty="0"/>
              <a:t>Cutting or severely scratching your skin</a:t>
            </a:r>
          </a:p>
          <a:p>
            <a:pPr fontAlgn="base"/>
            <a:r>
              <a:rPr lang="en-US" sz="3400" dirty="0"/>
              <a:t>Burning or scalding yourself</a:t>
            </a:r>
          </a:p>
          <a:p>
            <a:pPr fontAlgn="base"/>
            <a:r>
              <a:rPr lang="en-US" sz="3400" dirty="0"/>
              <a:t>Hitting yourself or banging your head </a:t>
            </a:r>
          </a:p>
          <a:p>
            <a:pPr fontAlgn="base"/>
            <a:r>
              <a:rPr lang="en-US" sz="3400" dirty="0"/>
              <a:t>Sticking objects into your skin </a:t>
            </a:r>
          </a:p>
          <a:p>
            <a:pPr fontAlgn="base"/>
            <a:r>
              <a:rPr lang="en-US" sz="3400" dirty="0"/>
              <a:t>Intentionally preventing wounds from healing</a:t>
            </a:r>
          </a:p>
          <a:p>
            <a:pPr fontAlgn="base"/>
            <a:r>
              <a:rPr lang="en-US" sz="3400" dirty="0"/>
              <a:t>Swallowing poisonous substance or objects </a:t>
            </a:r>
          </a:p>
          <a:p>
            <a:r>
              <a:rPr lang="en-US" sz="3400" dirty="0"/>
              <a:t>Self-harm can include less obvious forms, such as driving recklessly, binge drinking, taking too many drugs, or having unsafe sex. </a:t>
            </a:r>
          </a:p>
          <a:p>
            <a:pPr marL="0" indent="0">
              <a:buNone/>
            </a:pPr>
            <a:br>
              <a:rPr lang="en-US" dirty="0"/>
            </a:br>
            <a:br>
              <a:rPr lang="en-US" dirty="0"/>
            </a:br>
            <a:endParaRPr lang="en-US" dirty="0"/>
          </a:p>
        </p:txBody>
      </p:sp>
    </p:spTree>
    <p:extLst>
      <p:ext uri="{BB962C8B-B14F-4D97-AF65-F5344CB8AC3E}">
        <p14:creationId xmlns:p14="http://schemas.microsoft.com/office/powerpoint/2010/main" val="1108319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F596C-74A4-924B-9F08-7D98FDDCE402}"/>
              </a:ext>
            </a:extLst>
          </p:cNvPr>
          <p:cNvSpPr>
            <a:spLocks noGrp="1"/>
          </p:cNvSpPr>
          <p:nvPr>
            <p:ph type="title"/>
          </p:nvPr>
        </p:nvSpPr>
        <p:spPr/>
        <p:txBody>
          <a:bodyPr/>
          <a:lstStyle/>
          <a:p>
            <a:pPr algn="ctr"/>
            <a:r>
              <a:rPr lang="en-US" dirty="0"/>
              <a:t>Warning Signs </a:t>
            </a:r>
          </a:p>
        </p:txBody>
      </p:sp>
      <p:sp>
        <p:nvSpPr>
          <p:cNvPr id="3" name="Content Placeholder 2">
            <a:extLst>
              <a:ext uri="{FF2B5EF4-FFF2-40B4-BE49-F238E27FC236}">
                <a16:creationId xmlns:a16="http://schemas.microsoft.com/office/drawing/2014/main" id="{591D26E2-2C28-6B4B-A651-1C32833E8618}"/>
              </a:ext>
            </a:extLst>
          </p:cNvPr>
          <p:cNvSpPr>
            <a:spLocks noGrp="1"/>
          </p:cNvSpPr>
          <p:nvPr>
            <p:ph idx="1"/>
          </p:nvPr>
        </p:nvSpPr>
        <p:spPr/>
        <p:txBody>
          <a:bodyPr>
            <a:normAutofit fontScale="77500" lnSpcReduction="20000"/>
          </a:bodyPr>
          <a:lstStyle/>
          <a:p>
            <a:pPr marL="0" indent="0">
              <a:buNone/>
            </a:pPr>
            <a:r>
              <a:rPr lang="en-US" sz="3100" dirty="0"/>
              <a:t>Self-injury can be hard to detect, but there are some warning signs. Remember, you don’t need to see one of these signs in order to reach out to someone you care about. </a:t>
            </a:r>
          </a:p>
          <a:p>
            <a:pPr marL="0" indent="0">
              <a:buNone/>
            </a:pPr>
            <a:endParaRPr lang="en-US" dirty="0"/>
          </a:p>
          <a:p>
            <a:pPr marL="0" indent="0">
              <a:buNone/>
            </a:pPr>
            <a:r>
              <a:rPr lang="en-US" sz="3100" dirty="0"/>
              <a:t>Some signs include:</a:t>
            </a:r>
          </a:p>
          <a:p>
            <a:pPr fontAlgn="base"/>
            <a:r>
              <a:rPr lang="en-US" sz="3100" dirty="0"/>
              <a:t>Wearing long sleeved shirts and pants even in hot weather</a:t>
            </a:r>
          </a:p>
          <a:p>
            <a:pPr fontAlgn="base"/>
            <a:r>
              <a:rPr lang="en-US" sz="3100" dirty="0"/>
              <a:t>Needing to be alone for long periods of time, especially in a bathroom or bedroom </a:t>
            </a:r>
          </a:p>
          <a:p>
            <a:pPr fontAlgn="base"/>
            <a:r>
              <a:rPr lang="en-US" sz="3100" dirty="0"/>
              <a:t>Isolation and irritability</a:t>
            </a:r>
          </a:p>
          <a:p>
            <a:pPr fontAlgn="base"/>
            <a:r>
              <a:rPr lang="en-US" sz="3100" dirty="0"/>
              <a:t>Blood stains on towels or blood-soaked tissues </a:t>
            </a:r>
          </a:p>
          <a:p>
            <a:pPr fontAlgn="base"/>
            <a:r>
              <a:rPr lang="en-US" sz="3100" dirty="0"/>
              <a:t>Sharp objects in the person’s belongings </a:t>
            </a:r>
          </a:p>
          <a:p>
            <a:pPr fontAlgn="base"/>
            <a:r>
              <a:rPr lang="en-US" sz="3100" dirty="0"/>
              <a:t>Frequent “accidents”</a:t>
            </a:r>
          </a:p>
          <a:p>
            <a:endParaRPr lang="en-US" dirty="0"/>
          </a:p>
        </p:txBody>
      </p:sp>
    </p:spTree>
    <p:extLst>
      <p:ext uri="{BB962C8B-B14F-4D97-AF65-F5344CB8AC3E}">
        <p14:creationId xmlns:p14="http://schemas.microsoft.com/office/powerpoint/2010/main" val="3777568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29742-C4C5-D64E-8C8B-A322393643A5}"/>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sz="5000" kern="1200">
                <a:solidFill>
                  <a:schemeClr val="tx1"/>
                </a:solidFill>
                <a:latin typeface="+mj-lt"/>
                <a:ea typeface="+mj-ea"/>
                <a:cs typeface="+mj-cs"/>
              </a:rPr>
              <a:t>A video that may help you understand </a:t>
            </a:r>
          </a:p>
        </p:txBody>
      </p:sp>
      <p:sp>
        <p:nvSpPr>
          <p:cNvPr id="3" name="Content Placeholder 2">
            <a:extLst>
              <a:ext uri="{FF2B5EF4-FFF2-40B4-BE49-F238E27FC236}">
                <a16:creationId xmlns:a16="http://schemas.microsoft.com/office/drawing/2014/main" id="{8615BCC4-A2A9-6D4D-8256-9FCA9AC48063}"/>
              </a:ext>
            </a:extLst>
          </p:cNvPr>
          <p:cNvSpPr>
            <a:spLocks noGrp="1"/>
          </p:cNvSpPr>
          <p:nvPr>
            <p:ph idx="1"/>
          </p:nvPr>
        </p:nvSpPr>
        <p:spPr>
          <a:xfrm>
            <a:off x="838199" y="1335726"/>
            <a:ext cx="10515599" cy="420624"/>
          </a:xfrm>
        </p:spPr>
        <p:txBody>
          <a:bodyPr vert="horz" lIns="91440" tIns="45720" rIns="91440" bIns="45720" rtlCol="0">
            <a:normAutofit/>
          </a:bodyPr>
          <a:lstStyle/>
          <a:p>
            <a:pPr marL="0" indent="0" algn="ctr">
              <a:buNone/>
            </a:pPr>
            <a:r>
              <a:rPr lang="en-US" sz="2400" kern="1200">
                <a:solidFill>
                  <a:schemeClr val="tx1"/>
                </a:solidFill>
                <a:latin typeface="+mn-lt"/>
                <a:ea typeface="+mn-ea"/>
                <a:cs typeface="+mn-cs"/>
              </a:rPr>
              <a:t>Explaining self-harm &lt;10 minutes </a:t>
            </a:r>
          </a:p>
        </p:txBody>
      </p:sp>
      <p:pic>
        <p:nvPicPr>
          <p:cNvPr id="5" name="Online Media 4" descr="Self-harm">
            <a:hlinkClick r:id="" action="ppaction://media"/>
            <a:extLst>
              <a:ext uri="{FF2B5EF4-FFF2-40B4-BE49-F238E27FC236}">
                <a16:creationId xmlns:a16="http://schemas.microsoft.com/office/drawing/2014/main" id="{4D95D053-4552-6747-BD19-6B0C5E85FE58}"/>
              </a:ext>
            </a:extLst>
          </p:cNvPr>
          <p:cNvPicPr>
            <a:picLocks noRot="1" noChangeAspect="1"/>
          </p:cNvPicPr>
          <p:nvPr>
            <a:videoFile r:link="rId1"/>
          </p:nvPr>
        </p:nvPicPr>
        <p:blipFill>
          <a:blip r:embed="rId3"/>
          <a:stretch>
            <a:fillRect/>
          </a:stretch>
        </p:blipFill>
        <p:spPr>
          <a:xfrm>
            <a:off x="2148668" y="1863801"/>
            <a:ext cx="7894663" cy="4440746"/>
          </a:xfrm>
          <a:prstGeom prst="rect">
            <a:avLst/>
          </a:prstGeom>
        </p:spPr>
      </p:pic>
    </p:spTree>
    <p:extLst>
      <p:ext uri="{BB962C8B-B14F-4D97-AF65-F5344CB8AC3E}">
        <p14:creationId xmlns:p14="http://schemas.microsoft.com/office/powerpoint/2010/main" val="60514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FEF19-A89C-EF48-B7B7-A065F73BA1D0}"/>
              </a:ext>
            </a:extLst>
          </p:cNvPr>
          <p:cNvSpPr>
            <a:spLocks noGrp="1"/>
          </p:cNvSpPr>
          <p:nvPr>
            <p:ph type="title"/>
          </p:nvPr>
        </p:nvSpPr>
        <p:spPr>
          <a:xfrm>
            <a:off x="838200" y="365125"/>
            <a:ext cx="10515600" cy="1325563"/>
          </a:xfrm>
        </p:spPr>
        <p:txBody>
          <a:bodyPr>
            <a:normAutofit/>
          </a:bodyPr>
          <a:lstStyle/>
          <a:p>
            <a:pPr algn="ctr"/>
            <a:r>
              <a:rPr lang="en-US" dirty="0"/>
              <a:t>Misconceptions about Self-Harm </a:t>
            </a:r>
          </a:p>
        </p:txBody>
      </p:sp>
      <p:pic>
        <p:nvPicPr>
          <p:cNvPr id="2050" name="Picture 2" descr="An image of two girls in holding on to each other while expressing what's been going on in their lives">
            <a:extLst>
              <a:ext uri="{FF2B5EF4-FFF2-40B4-BE49-F238E27FC236}">
                <a16:creationId xmlns:a16="http://schemas.microsoft.com/office/drawing/2014/main" id="{09C08522-85C9-9241-AAD9-65FC1D4751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989" b="2"/>
          <a:stretch/>
        </p:blipFill>
        <p:spPr bwMode="auto">
          <a:xfrm>
            <a:off x="838200" y="1904281"/>
            <a:ext cx="6233160" cy="427268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D6349AB-39E2-5648-A5E8-B2DC80F19FEA}"/>
              </a:ext>
            </a:extLst>
          </p:cNvPr>
          <p:cNvSpPr>
            <a:spLocks noGrp="1"/>
          </p:cNvSpPr>
          <p:nvPr>
            <p:ph idx="1"/>
          </p:nvPr>
        </p:nvSpPr>
        <p:spPr>
          <a:xfrm>
            <a:off x="7552944" y="2080411"/>
            <a:ext cx="3800856" cy="3920419"/>
          </a:xfrm>
        </p:spPr>
        <p:txBody>
          <a:bodyPr>
            <a:normAutofit fontScale="25000" lnSpcReduction="20000"/>
          </a:bodyPr>
          <a:lstStyle/>
          <a:p>
            <a:r>
              <a:rPr lang="en-US" sz="9600" dirty="0"/>
              <a:t>Since self-harm is deemed a taboo subject, many people harbor serious misconceptions about the motivations to self-harm and the mental state of people who self-harm. </a:t>
            </a:r>
          </a:p>
          <a:p>
            <a:endParaRPr lang="en-US" sz="9600" dirty="0"/>
          </a:p>
          <a:p>
            <a:endParaRPr lang="en-US" sz="9600" dirty="0"/>
          </a:p>
          <a:p>
            <a:r>
              <a:rPr lang="en-US" sz="9600" dirty="0"/>
              <a:t>Don’t let these myths get in the way of getting help or helping someone you care about. </a:t>
            </a:r>
          </a:p>
          <a:p>
            <a:pPr marL="0" indent="0">
              <a:buNone/>
            </a:pPr>
            <a:br>
              <a:rPr lang="en-US" sz="2600" dirty="0"/>
            </a:br>
            <a:br>
              <a:rPr lang="en-US" sz="1900" dirty="0"/>
            </a:br>
            <a:endParaRPr lang="en-US" sz="1900" dirty="0"/>
          </a:p>
        </p:txBody>
      </p:sp>
    </p:spTree>
    <p:extLst>
      <p:ext uri="{BB962C8B-B14F-4D97-AF65-F5344CB8AC3E}">
        <p14:creationId xmlns:p14="http://schemas.microsoft.com/office/powerpoint/2010/main" val="1581616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9FF59-E8EF-0642-92E1-62E97CCE5F7C}"/>
              </a:ext>
            </a:extLst>
          </p:cNvPr>
          <p:cNvSpPr>
            <a:spLocks noGrp="1"/>
          </p:cNvSpPr>
          <p:nvPr>
            <p:ph type="title"/>
          </p:nvPr>
        </p:nvSpPr>
        <p:spPr>
          <a:xfrm>
            <a:off x="838200" y="365125"/>
            <a:ext cx="10515600" cy="1325563"/>
          </a:xfrm>
        </p:spPr>
        <p:txBody>
          <a:bodyPr>
            <a:normAutofit/>
          </a:bodyPr>
          <a:lstStyle/>
          <a:p>
            <a:pPr algn="ctr"/>
            <a:r>
              <a:rPr lang="en-US" dirty="0"/>
              <a:t>Myths and Facts</a:t>
            </a:r>
          </a:p>
        </p:txBody>
      </p:sp>
      <p:sp>
        <p:nvSpPr>
          <p:cNvPr id="3" name="Content Placeholder 2">
            <a:extLst>
              <a:ext uri="{FF2B5EF4-FFF2-40B4-BE49-F238E27FC236}">
                <a16:creationId xmlns:a16="http://schemas.microsoft.com/office/drawing/2014/main" id="{EFE4A054-F4B1-584C-BB33-4E7C1E2DBE03}"/>
              </a:ext>
            </a:extLst>
          </p:cNvPr>
          <p:cNvSpPr>
            <a:spLocks noGrp="1"/>
          </p:cNvSpPr>
          <p:nvPr>
            <p:ph idx="1"/>
          </p:nvPr>
        </p:nvSpPr>
        <p:spPr>
          <a:xfrm>
            <a:off x="440268" y="2160384"/>
            <a:ext cx="4195740" cy="4197200"/>
          </a:xfrm>
        </p:spPr>
        <p:txBody>
          <a:bodyPr>
            <a:normAutofit fontScale="92500" lnSpcReduction="10000"/>
          </a:bodyPr>
          <a:lstStyle/>
          <a:p>
            <a:r>
              <a:rPr lang="en-US" sz="2400" dirty="0"/>
              <a:t>Myth: People that cut and self injure are trying to get attention. </a:t>
            </a:r>
          </a:p>
          <a:p>
            <a:pPr marL="0" indent="0">
              <a:buNone/>
            </a:pPr>
            <a:endParaRPr lang="en-US" sz="2400" dirty="0"/>
          </a:p>
          <a:p>
            <a:r>
              <a:rPr lang="en-US" sz="2400" dirty="0"/>
              <a:t>Fact: The painful truth is that most people who self-injure do it secretly. They may go to great lengths to conceal their acts. Shame and fear often make it very difficult for these individuals to come forward and ask for help. </a:t>
            </a:r>
          </a:p>
          <a:p>
            <a:pPr marL="0" indent="0">
              <a:buNone/>
            </a:pPr>
            <a:br>
              <a:rPr lang="en-US" sz="1900" dirty="0"/>
            </a:br>
            <a:br>
              <a:rPr lang="en-US" sz="1900" dirty="0"/>
            </a:br>
            <a:endParaRPr lang="en-US" sz="1900" dirty="0"/>
          </a:p>
        </p:txBody>
      </p:sp>
      <p:pic>
        <p:nvPicPr>
          <p:cNvPr id="3074" name="Picture 2" descr="A picture of a tattoo covering a person's scars on their arms from self harm.">
            <a:extLst>
              <a:ext uri="{FF2B5EF4-FFF2-40B4-BE49-F238E27FC236}">
                <a16:creationId xmlns:a16="http://schemas.microsoft.com/office/drawing/2014/main" id="{EEDE71FA-8F5F-E040-BF73-DD0A679EE0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7942" b="2"/>
          <a:stretch/>
        </p:blipFill>
        <p:spPr bwMode="auto">
          <a:xfrm>
            <a:off x="5120640" y="1904281"/>
            <a:ext cx="6233160" cy="427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461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1702</Words>
  <Application>Microsoft Macintosh PowerPoint</Application>
  <PresentationFormat>Widescreen</PresentationFormat>
  <Paragraphs>134</Paragraphs>
  <Slides>25</Slides>
  <Notes>0</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UNDERSTANDING SELF-HARM </vt:lpstr>
      <vt:lpstr>Quote:</vt:lpstr>
      <vt:lpstr>Self-Harm Explained </vt:lpstr>
      <vt:lpstr>A video to help you understand </vt:lpstr>
      <vt:lpstr>Signs and Symptoms of Self-Harm  </vt:lpstr>
      <vt:lpstr>Warning Signs </vt:lpstr>
      <vt:lpstr>A video that may help you understand </vt:lpstr>
      <vt:lpstr>Misconceptions about Self-Harm </vt:lpstr>
      <vt:lpstr>Myths and Facts</vt:lpstr>
      <vt:lpstr>Myths and Facts cont.</vt:lpstr>
      <vt:lpstr>How does self-harm help?</vt:lpstr>
      <vt:lpstr>If self-harm helps, why stop?</vt:lpstr>
      <vt:lpstr>A video to help you comprehend</vt:lpstr>
      <vt:lpstr>Seeking Help </vt:lpstr>
      <vt:lpstr>STEP 1:  CONFIDE IN SOMEONE</vt:lpstr>
      <vt:lpstr>Tips for talking about self-harm </vt:lpstr>
      <vt:lpstr>STEP 2: FIGURE OUT WHY</vt:lpstr>
      <vt:lpstr>Video that may help</vt:lpstr>
      <vt:lpstr>STEP 3: DEVELOP NEW COPING SKILLS</vt:lpstr>
      <vt:lpstr>STEP 3 cont.</vt:lpstr>
      <vt:lpstr>A video to help cope</vt:lpstr>
      <vt:lpstr>Getting professional help</vt:lpstr>
      <vt:lpstr>Getting professional help cont.</vt:lpstr>
      <vt:lpstr>Info for friends and family</vt:lpstr>
      <vt:lpstr>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SELF-HARM </dc:title>
  <dc:creator>linda peterson</dc:creator>
  <cp:lastModifiedBy>linda peterson</cp:lastModifiedBy>
  <cp:revision>1</cp:revision>
  <dcterms:created xsi:type="dcterms:W3CDTF">2020-04-25T00:45:29Z</dcterms:created>
  <dcterms:modified xsi:type="dcterms:W3CDTF">2020-04-25T01:23:05Z</dcterms:modified>
</cp:coreProperties>
</file>